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5"/>
    <p:sldMasterId id="2147483659" r:id="rId6"/>
    <p:sldMasterId id="2147483660" r:id="rId7"/>
    <p:sldMasterId id="2147483661" r:id="rId8"/>
    <p:sldMasterId id="2147483662"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Lst>
  <p:sldSz cy="6858000" cx="9144000"/>
  <p:notesSz cx="7010400" cy="9296400"/>
  <p:embeddedFontLst>
    <p:embeddedFont>
      <p:font typeface="Helvetica Neue"/>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3782C9F-E150-4C17-99EB-9AF76B42B62A}">
  <a:tblStyle styleId="{73782C9F-E150-4C17-99EB-9AF76B42B62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1922F6C-5FF6-4155-9134-E4B59518F52F}"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slide" Target="slides/slide45.xml"/><Relationship Id="rId10" Type="http://schemas.openxmlformats.org/officeDocument/2006/relationships/notesMaster" Target="notesMasters/notesMaster1.xml"/><Relationship Id="rId54" Type="http://schemas.openxmlformats.org/officeDocument/2006/relationships/slide" Target="slides/slide44.xml"/><Relationship Id="rId13" Type="http://schemas.openxmlformats.org/officeDocument/2006/relationships/slide" Target="slides/slide3.xml"/><Relationship Id="rId57" Type="http://schemas.openxmlformats.org/officeDocument/2006/relationships/font" Target="fonts/HelveticaNeue-bold.fntdata"/><Relationship Id="rId12" Type="http://schemas.openxmlformats.org/officeDocument/2006/relationships/slide" Target="slides/slide2.xml"/><Relationship Id="rId56" Type="http://schemas.openxmlformats.org/officeDocument/2006/relationships/font" Target="fonts/HelveticaNeue-regular.fntdata"/><Relationship Id="rId15" Type="http://schemas.openxmlformats.org/officeDocument/2006/relationships/slide" Target="slides/slide5.xml"/><Relationship Id="rId59" Type="http://schemas.openxmlformats.org/officeDocument/2006/relationships/font" Target="fonts/HelveticaNeue-boldItalic.fntdata"/><Relationship Id="rId14" Type="http://schemas.openxmlformats.org/officeDocument/2006/relationships/slide" Target="slides/slide4.xml"/><Relationship Id="rId58" Type="http://schemas.openxmlformats.org/officeDocument/2006/relationships/font" Target="fonts/HelveticaNeue-italic.fntdata"/><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5" name="Google Shape;95;p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6" name="Google Shape;96;p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193" name="Google Shape;193;p10: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1: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202" name="Google Shape;202;p11: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2: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212" name="Google Shape;212;p12: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1" name="Google Shape;221;p1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2" name="Google Shape;222;p1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4: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257" name="Google Shape;257;p14: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5: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266" name="Google Shape;266;p15: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6" name="Google Shape;276;p1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7: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298" name="Google Shape;298;p17: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8: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rPr lang="en-US"/>
              <a:t>A beneficiary can buy Premium Hospital Insurance (Part A) at the same monthly cost which uninsured eligible retired beneficiaries pay ($437.00 per month for 2019 or $240.00 per month if the beneficiary has earned 30 quarters of coverage); and </a:t>
            </a:r>
            <a:endParaRPr/>
          </a:p>
          <a:p>
            <a:pPr indent="0" lvl="0" marL="0" rtl="0" algn="l">
              <a:spcBef>
                <a:spcPts val="0"/>
              </a:spcBef>
              <a:spcAft>
                <a:spcPts val="0"/>
              </a:spcAft>
              <a:buNone/>
            </a:pPr>
            <a:r>
              <a:rPr lang="en-US"/>
              <a:t>A beneficiary can buy Premium Supplemental Medical Insurance (Part B) at the same monthly cost which uninsured eligible retired beneficiaries pay ($135.50 per month for 2019); or </a:t>
            </a:r>
            <a:endParaRPr/>
          </a:p>
          <a:p>
            <a:pPr indent="0" lvl="0" marL="0" rtl="0" algn="l">
              <a:spcBef>
                <a:spcPts val="0"/>
              </a:spcBef>
              <a:spcAft>
                <a:spcPts val="0"/>
              </a:spcAft>
              <a:buNone/>
            </a:pPr>
            <a:r>
              <a:rPr lang="en-US"/>
              <a:t>A beneficiary can buy Hospital Insurance separately without Supplemental Medical insurance. A beneficiary can buy Supplemental Medical Insurance only if they buy Hospital Insurance. </a:t>
            </a:r>
            <a:endParaRPr/>
          </a:p>
          <a:p>
            <a:pPr indent="0" lvl="0" marL="0" rtl="0" algn="l">
              <a:spcBef>
                <a:spcPts val="0"/>
              </a:spcBef>
              <a:spcAft>
                <a:spcPts val="0"/>
              </a:spcAft>
              <a:buNone/>
            </a:pPr>
            <a:r>
              <a:t/>
            </a:r>
            <a:endParaRPr/>
          </a:p>
        </p:txBody>
      </p:sp>
      <p:sp>
        <p:nvSpPr>
          <p:cNvPr id="307" name="Google Shape;307;p18: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9: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316" name="Google Shape;316;p19: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8" name="Google Shape;108;p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0: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325" name="Google Shape;325;p20: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1: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335" name="Google Shape;335;p21: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2: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344" name="Google Shape;344;p22: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3: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353" name="Google Shape;353;p23: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4: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364" name="Google Shape;364;p24: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5: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377" name="Google Shape;377;p25: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6: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387" name="Google Shape;387;p26: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7: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397" name="Google Shape;397;p27: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8: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406" name="Google Shape;406;p28: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9: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416" name="Google Shape;416;p29: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0" name="Google Shape;120;p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0: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425" name="Google Shape;425;p30: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31: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435" name="Google Shape;435;p31: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2: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445" name="Google Shape;445;p32: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33: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455" name="Google Shape;455;p33: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4: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467" name="Google Shape;467;p34: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35: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477" name="Google Shape;477;p35: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36: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489" name="Google Shape;489;p36: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37: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498" name="Google Shape;498;p37: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8: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507" name="Google Shape;507;p38: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39: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517" name="Google Shape;517;p39: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1" name="Google Shape;131;p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40: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28" name="Google Shape;528;p4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b="1" i="1" lang="en-US"/>
              <a:t>my </a:t>
            </a:r>
            <a:r>
              <a:rPr b="1" lang="en-US"/>
              <a:t>Social Security </a:t>
            </a:r>
            <a:r>
              <a:rPr lang="en-US"/>
              <a:t>is a convenient way to access valuable personalized Social Security information, whether you’ve been working and paying Social Security taxes or now are receiving Social Security benefits. And you can check your online account just about whenever you want at www.socialsecurity.gov/myaccount.</a:t>
            </a:r>
            <a:endParaRPr/>
          </a:p>
          <a:p>
            <a:pPr indent="0" lvl="0" marL="0" rtl="0" algn="l">
              <a:spcBef>
                <a:spcPts val="0"/>
              </a:spcBef>
              <a:spcAft>
                <a:spcPts val="0"/>
              </a:spcAft>
              <a:buNone/>
            </a:pPr>
            <a:r>
              <a:t/>
            </a:r>
            <a:endParaRPr>
              <a:latin typeface="Arial"/>
              <a:ea typeface="Arial"/>
              <a:cs typeface="Arial"/>
              <a:sym typeface="Arial"/>
            </a:endParaRPr>
          </a:p>
        </p:txBody>
      </p:sp>
      <p:sp>
        <p:nvSpPr>
          <p:cNvPr id="529" name="Google Shape;529;p4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4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p4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37" name="Google Shape;537;p4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4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4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The agency is highlighting 6 key transactions that can be conducted with a my Social Security account.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Replacement SS Card</a:t>
            </a:r>
            <a:endParaRPr/>
          </a:p>
          <a:p>
            <a:pPr indent="0" lvl="0" marL="0" rtl="0" algn="l">
              <a:spcBef>
                <a:spcPts val="0"/>
              </a:spcBef>
              <a:spcAft>
                <a:spcPts val="0"/>
              </a:spcAft>
              <a:buNone/>
            </a:pPr>
            <a:r>
              <a:rPr lang="en-US"/>
              <a:t>Application Status</a:t>
            </a:r>
            <a:endParaRPr/>
          </a:p>
          <a:p>
            <a:pPr indent="0" lvl="0" marL="0" rtl="0" algn="l">
              <a:spcBef>
                <a:spcPts val="0"/>
              </a:spcBef>
              <a:spcAft>
                <a:spcPts val="0"/>
              </a:spcAft>
              <a:buNone/>
            </a:pPr>
            <a:r>
              <a:rPr lang="en-US"/>
              <a:t>Benefit Verification Letter</a:t>
            </a:r>
            <a:endParaRPr/>
          </a:p>
          <a:p>
            <a:pPr indent="0" lvl="0" marL="0" rtl="0" algn="l">
              <a:spcBef>
                <a:spcPts val="0"/>
              </a:spcBef>
              <a:spcAft>
                <a:spcPts val="0"/>
              </a:spcAft>
              <a:buNone/>
            </a:pPr>
            <a:r>
              <a:rPr lang="en-US"/>
              <a:t>1099</a:t>
            </a:r>
            <a:endParaRPr/>
          </a:p>
          <a:p>
            <a:pPr indent="0" lvl="0" marL="0" rtl="0" algn="l">
              <a:spcBef>
                <a:spcPts val="0"/>
              </a:spcBef>
              <a:spcAft>
                <a:spcPts val="0"/>
              </a:spcAft>
              <a:buNone/>
            </a:pPr>
            <a:r>
              <a:rPr lang="en-US"/>
              <a:t>Direct Deposit</a:t>
            </a:r>
            <a:endParaRPr/>
          </a:p>
          <a:p>
            <a:pPr indent="0" lvl="0" marL="0" rtl="0" algn="l">
              <a:spcBef>
                <a:spcPts val="0"/>
              </a:spcBef>
              <a:spcAft>
                <a:spcPts val="0"/>
              </a:spcAft>
              <a:buNone/>
            </a:pPr>
            <a:r>
              <a:rPr lang="en-US"/>
              <a:t>Change of Address</a:t>
            </a:r>
            <a:endParaRPr/>
          </a:p>
        </p:txBody>
      </p:sp>
      <p:sp>
        <p:nvSpPr>
          <p:cNvPr id="544" name="Google Shape;544;p4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43: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553" name="Google Shape;553;p43: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44:notes"/>
          <p:cNvSpPr txBox="1"/>
          <p:nvPr>
            <p:ph idx="1" type="body"/>
          </p:nvPr>
        </p:nvSpPr>
        <p:spPr>
          <a:xfrm>
            <a:off x="701042" y="4415791"/>
            <a:ext cx="5608319"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None/>
            </a:pPr>
            <a:r>
              <a:rPr lang="en-US"/>
              <a:t>Request alternative media- formats include braille, audio cassette, audio cd, large print</a:t>
            </a:r>
            <a:endParaRPr/>
          </a:p>
        </p:txBody>
      </p:sp>
      <p:sp>
        <p:nvSpPr>
          <p:cNvPr id="562" name="Google Shape;562;p44: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4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p4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When it comes to contacting Social Security, first place to go is our website. There is a lot of great information available online, can file for benefits online, if already receiving benefits and need to update information you can do that online through mySSA. So the website isn’t just about information but you and your clients can conduct business through our website.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Certain things cannot be done online or maybe you have a client that doesn’t have internet access or just prefers not to do business online. Call the 800# Schedule an appointment with the local office if needed.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Local office- You will want to call first, some services are not available on a walk-in basis. If your client does have to visit a local office, tell them to create a mySSA account while they are there, save them a trip in the future. </a:t>
            </a:r>
            <a:endParaRPr/>
          </a:p>
        </p:txBody>
      </p:sp>
      <p:sp>
        <p:nvSpPr>
          <p:cNvPr id="574" name="Google Shape;574;p4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2" name="Google Shape;142;p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2" name="Google Shape;152;p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3" name="Google Shape;163;p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3" name="Google Shape;173;p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3" name="Google Shape;183;p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98989"/>
                </a:solidFill>
                <a:latin typeface="Calibri"/>
                <a:ea typeface="Calibri"/>
                <a:cs typeface="Calibri"/>
                <a:sym typeface="Calibri"/>
              </a:defRPr>
            </a:lvl1pPr>
            <a:lvl2pPr indent="0" lvl="1" marL="0" marR="0" algn="r">
              <a:spcBef>
                <a:spcPts val="0"/>
              </a:spcBef>
              <a:buNone/>
              <a:defRPr b="0" i="0" sz="1200" u="none" cap="none" strike="noStrike">
                <a:solidFill>
                  <a:srgbClr val="898989"/>
                </a:solidFill>
                <a:latin typeface="Calibri"/>
                <a:ea typeface="Calibri"/>
                <a:cs typeface="Calibri"/>
                <a:sym typeface="Calibri"/>
              </a:defRPr>
            </a:lvl2pPr>
            <a:lvl3pPr indent="0" lvl="2" marL="0" marR="0" algn="r">
              <a:spcBef>
                <a:spcPts val="0"/>
              </a:spcBef>
              <a:buNone/>
              <a:defRPr b="0" i="0" sz="1200" u="none" cap="none" strike="noStrike">
                <a:solidFill>
                  <a:srgbClr val="898989"/>
                </a:solidFill>
                <a:latin typeface="Calibri"/>
                <a:ea typeface="Calibri"/>
                <a:cs typeface="Calibri"/>
                <a:sym typeface="Calibri"/>
              </a:defRPr>
            </a:lvl3pPr>
            <a:lvl4pPr indent="0" lvl="3" marL="0" marR="0" algn="r">
              <a:spcBef>
                <a:spcPts val="0"/>
              </a:spcBef>
              <a:buNone/>
              <a:defRPr b="0" i="0" sz="1200" u="none" cap="none" strike="noStrike">
                <a:solidFill>
                  <a:srgbClr val="898989"/>
                </a:solidFill>
                <a:latin typeface="Calibri"/>
                <a:ea typeface="Calibri"/>
                <a:cs typeface="Calibri"/>
                <a:sym typeface="Calibri"/>
              </a:defRPr>
            </a:lvl4pPr>
            <a:lvl5pPr indent="0" lvl="4" marL="0" marR="0" algn="r">
              <a:spcBef>
                <a:spcPts val="0"/>
              </a:spcBef>
              <a:buNone/>
              <a:defRPr b="0" i="0" sz="1200" u="none" cap="none" strike="noStrike">
                <a:solidFill>
                  <a:srgbClr val="898989"/>
                </a:solidFill>
                <a:latin typeface="Calibri"/>
                <a:ea typeface="Calibri"/>
                <a:cs typeface="Calibri"/>
                <a:sym typeface="Calibri"/>
              </a:defRPr>
            </a:lvl5pPr>
            <a:lvl6pPr indent="0" lvl="5" marL="0" marR="0" algn="r">
              <a:spcBef>
                <a:spcPts val="0"/>
              </a:spcBef>
              <a:buNone/>
              <a:defRPr b="0" i="0" sz="1200" u="none" cap="none" strike="noStrike">
                <a:solidFill>
                  <a:srgbClr val="898989"/>
                </a:solidFill>
                <a:latin typeface="Calibri"/>
                <a:ea typeface="Calibri"/>
                <a:cs typeface="Calibri"/>
                <a:sym typeface="Calibri"/>
              </a:defRPr>
            </a:lvl6pPr>
            <a:lvl7pPr indent="0" lvl="6" marL="0" marR="0" algn="r">
              <a:spcBef>
                <a:spcPts val="0"/>
              </a:spcBef>
              <a:buNone/>
              <a:defRPr b="0" i="0" sz="1200" u="none" cap="none" strike="noStrike">
                <a:solidFill>
                  <a:srgbClr val="898989"/>
                </a:solidFill>
                <a:latin typeface="Calibri"/>
                <a:ea typeface="Calibri"/>
                <a:cs typeface="Calibri"/>
                <a:sym typeface="Calibri"/>
              </a:defRPr>
            </a:lvl7pPr>
            <a:lvl8pPr indent="0" lvl="7" marL="0" marR="0" algn="r">
              <a:spcBef>
                <a:spcPts val="0"/>
              </a:spcBef>
              <a:buNone/>
              <a:defRPr b="0" i="0" sz="1200" u="none" cap="none" strike="noStrike">
                <a:solidFill>
                  <a:srgbClr val="898989"/>
                </a:solidFill>
                <a:latin typeface="Calibri"/>
                <a:ea typeface="Calibri"/>
                <a:cs typeface="Calibri"/>
                <a:sym typeface="Calibri"/>
              </a:defRPr>
            </a:lvl8pPr>
            <a:lvl9pPr indent="0" lvl="8" marL="0" marR="0" algn="r">
              <a:spcBef>
                <a:spcPts val="0"/>
              </a:spcBef>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15"/>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2pPr>
            <a:lvl3pPr lvl="2"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3pPr>
            <a:lvl4pPr lvl="3"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4pPr>
            <a:lvl5pPr lvl="4"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5pPr>
            <a:lvl6pPr lvl="5"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6pPr>
            <a:lvl7pPr lvl="6"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7pPr>
            <a:lvl8pPr lvl="7"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8pPr>
            <a:lvl9pPr lvl="8"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9pPr>
          </a:lstStyle>
          <a:p/>
        </p:txBody>
      </p:sp>
      <p:sp>
        <p:nvSpPr>
          <p:cNvPr id="90" name="Google Shape;90;p15"/>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91" name="Google Shape;91;p1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800"/>
              <a:buFont typeface="Calibri"/>
              <a:buNone/>
              <a:defRPr b="0" i="0" sz="1800" u="non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92" name="Google Shape;92;p15"/>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98989"/>
                </a:solidFill>
                <a:latin typeface="Calibri"/>
                <a:ea typeface="Calibri"/>
                <a:cs typeface="Calibri"/>
                <a:sym typeface="Calibri"/>
              </a:defRPr>
            </a:lvl1pPr>
            <a:lvl2pPr indent="0" lvl="1" marL="0" marR="0" algn="r">
              <a:spcBef>
                <a:spcPts val="0"/>
              </a:spcBef>
              <a:buNone/>
              <a:defRPr b="0" i="0" sz="1200" u="none" cap="none" strike="noStrike">
                <a:solidFill>
                  <a:srgbClr val="898989"/>
                </a:solidFill>
                <a:latin typeface="Calibri"/>
                <a:ea typeface="Calibri"/>
                <a:cs typeface="Calibri"/>
                <a:sym typeface="Calibri"/>
              </a:defRPr>
            </a:lvl2pPr>
            <a:lvl3pPr indent="0" lvl="2" marL="0" marR="0" algn="r">
              <a:spcBef>
                <a:spcPts val="0"/>
              </a:spcBef>
              <a:buNone/>
              <a:defRPr b="0" i="0" sz="1200" u="none" cap="none" strike="noStrike">
                <a:solidFill>
                  <a:srgbClr val="898989"/>
                </a:solidFill>
                <a:latin typeface="Calibri"/>
                <a:ea typeface="Calibri"/>
                <a:cs typeface="Calibri"/>
                <a:sym typeface="Calibri"/>
              </a:defRPr>
            </a:lvl3pPr>
            <a:lvl4pPr indent="0" lvl="3" marL="0" marR="0" algn="r">
              <a:spcBef>
                <a:spcPts val="0"/>
              </a:spcBef>
              <a:buNone/>
              <a:defRPr b="0" i="0" sz="1200" u="none" cap="none" strike="noStrike">
                <a:solidFill>
                  <a:srgbClr val="898989"/>
                </a:solidFill>
                <a:latin typeface="Calibri"/>
                <a:ea typeface="Calibri"/>
                <a:cs typeface="Calibri"/>
                <a:sym typeface="Calibri"/>
              </a:defRPr>
            </a:lvl4pPr>
            <a:lvl5pPr indent="0" lvl="4" marL="0" marR="0" algn="r">
              <a:spcBef>
                <a:spcPts val="0"/>
              </a:spcBef>
              <a:buNone/>
              <a:defRPr b="0" i="0" sz="1200" u="none" cap="none" strike="noStrike">
                <a:solidFill>
                  <a:srgbClr val="898989"/>
                </a:solidFill>
                <a:latin typeface="Calibri"/>
                <a:ea typeface="Calibri"/>
                <a:cs typeface="Calibri"/>
                <a:sym typeface="Calibri"/>
              </a:defRPr>
            </a:lvl5pPr>
            <a:lvl6pPr indent="0" lvl="5" marL="0" marR="0" algn="r">
              <a:spcBef>
                <a:spcPts val="0"/>
              </a:spcBef>
              <a:buNone/>
              <a:defRPr b="0" i="0" sz="1200" u="none" cap="none" strike="noStrike">
                <a:solidFill>
                  <a:srgbClr val="898989"/>
                </a:solidFill>
                <a:latin typeface="Calibri"/>
                <a:ea typeface="Calibri"/>
                <a:cs typeface="Calibri"/>
                <a:sym typeface="Calibri"/>
              </a:defRPr>
            </a:lvl6pPr>
            <a:lvl7pPr indent="0" lvl="6" marL="0" marR="0" algn="r">
              <a:spcBef>
                <a:spcPts val="0"/>
              </a:spcBef>
              <a:buNone/>
              <a:defRPr b="0" i="0" sz="1200" u="none" cap="none" strike="noStrike">
                <a:solidFill>
                  <a:srgbClr val="898989"/>
                </a:solidFill>
                <a:latin typeface="Calibri"/>
                <a:ea typeface="Calibri"/>
                <a:cs typeface="Calibri"/>
                <a:sym typeface="Calibri"/>
              </a:defRPr>
            </a:lvl7pPr>
            <a:lvl8pPr indent="0" lvl="7" marL="0" marR="0" algn="r">
              <a:spcBef>
                <a:spcPts val="0"/>
              </a:spcBef>
              <a:buNone/>
              <a:defRPr b="0" i="0" sz="1200" u="none" cap="none" strike="noStrike">
                <a:solidFill>
                  <a:srgbClr val="898989"/>
                </a:solidFill>
                <a:latin typeface="Calibri"/>
                <a:ea typeface="Calibri"/>
                <a:cs typeface="Calibri"/>
                <a:sym typeface="Calibri"/>
              </a:defRPr>
            </a:lvl8pPr>
            <a:lvl9pPr indent="0" lvl="8" marL="0" marR="0" algn="r">
              <a:spcBef>
                <a:spcPts val="0"/>
              </a:spcBef>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98989"/>
                </a:solidFill>
                <a:latin typeface="Calibri"/>
                <a:ea typeface="Calibri"/>
                <a:cs typeface="Calibri"/>
                <a:sym typeface="Calibri"/>
              </a:defRPr>
            </a:lvl1pPr>
            <a:lvl2pPr indent="0" lvl="1" marL="0" marR="0" algn="r">
              <a:spcBef>
                <a:spcPts val="0"/>
              </a:spcBef>
              <a:buNone/>
              <a:defRPr b="0" i="0" sz="1200" u="none" cap="none" strike="noStrike">
                <a:solidFill>
                  <a:srgbClr val="898989"/>
                </a:solidFill>
                <a:latin typeface="Calibri"/>
                <a:ea typeface="Calibri"/>
                <a:cs typeface="Calibri"/>
                <a:sym typeface="Calibri"/>
              </a:defRPr>
            </a:lvl2pPr>
            <a:lvl3pPr indent="0" lvl="2" marL="0" marR="0" algn="r">
              <a:spcBef>
                <a:spcPts val="0"/>
              </a:spcBef>
              <a:buNone/>
              <a:defRPr b="0" i="0" sz="1200" u="none" cap="none" strike="noStrike">
                <a:solidFill>
                  <a:srgbClr val="898989"/>
                </a:solidFill>
                <a:latin typeface="Calibri"/>
                <a:ea typeface="Calibri"/>
                <a:cs typeface="Calibri"/>
                <a:sym typeface="Calibri"/>
              </a:defRPr>
            </a:lvl3pPr>
            <a:lvl4pPr indent="0" lvl="3" marL="0" marR="0" algn="r">
              <a:spcBef>
                <a:spcPts val="0"/>
              </a:spcBef>
              <a:buNone/>
              <a:defRPr b="0" i="0" sz="1200" u="none" cap="none" strike="noStrike">
                <a:solidFill>
                  <a:srgbClr val="898989"/>
                </a:solidFill>
                <a:latin typeface="Calibri"/>
                <a:ea typeface="Calibri"/>
                <a:cs typeface="Calibri"/>
                <a:sym typeface="Calibri"/>
              </a:defRPr>
            </a:lvl4pPr>
            <a:lvl5pPr indent="0" lvl="4" marL="0" marR="0" algn="r">
              <a:spcBef>
                <a:spcPts val="0"/>
              </a:spcBef>
              <a:buNone/>
              <a:defRPr b="0" i="0" sz="1200" u="none" cap="none" strike="noStrike">
                <a:solidFill>
                  <a:srgbClr val="898989"/>
                </a:solidFill>
                <a:latin typeface="Calibri"/>
                <a:ea typeface="Calibri"/>
                <a:cs typeface="Calibri"/>
                <a:sym typeface="Calibri"/>
              </a:defRPr>
            </a:lvl5pPr>
            <a:lvl6pPr indent="0" lvl="5" marL="0" marR="0" algn="r">
              <a:spcBef>
                <a:spcPts val="0"/>
              </a:spcBef>
              <a:buNone/>
              <a:defRPr b="0" i="0" sz="1200" u="none" cap="none" strike="noStrike">
                <a:solidFill>
                  <a:srgbClr val="898989"/>
                </a:solidFill>
                <a:latin typeface="Calibri"/>
                <a:ea typeface="Calibri"/>
                <a:cs typeface="Calibri"/>
                <a:sym typeface="Calibri"/>
              </a:defRPr>
            </a:lvl6pPr>
            <a:lvl7pPr indent="0" lvl="6" marL="0" marR="0" algn="r">
              <a:spcBef>
                <a:spcPts val="0"/>
              </a:spcBef>
              <a:buNone/>
              <a:defRPr b="0" i="0" sz="1200" u="none" cap="none" strike="noStrike">
                <a:solidFill>
                  <a:srgbClr val="898989"/>
                </a:solidFill>
                <a:latin typeface="Calibri"/>
                <a:ea typeface="Calibri"/>
                <a:cs typeface="Calibri"/>
                <a:sym typeface="Calibri"/>
              </a:defRPr>
            </a:lvl7pPr>
            <a:lvl8pPr indent="0" lvl="7" marL="0" marR="0" algn="r">
              <a:spcBef>
                <a:spcPts val="0"/>
              </a:spcBef>
              <a:buNone/>
              <a:defRPr b="0" i="0" sz="1200" u="none" cap="none" strike="noStrike">
                <a:solidFill>
                  <a:srgbClr val="898989"/>
                </a:solidFill>
                <a:latin typeface="Calibri"/>
                <a:ea typeface="Calibri"/>
                <a:cs typeface="Calibri"/>
                <a:sym typeface="Calibri"/>
              </a:defRPr>
            </a:lvl8pPr>
            <a:lvl9pPr indent="0" lvl="8" marL="0" marR="0" algn="r">
              <a:spcBef>
                <a:spcPts val="0"/>
              </a:spcBef>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 name="Google Shape;53;p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4" name="Google Shape;54;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98989"/>
                </a:solidFill>
                <a:latin typeface="Calibri"/>
                <a:ea typeface="Calibri"/>
                <a:cs typeface="Calibri"/>
                <a:sym typeface="Calibri"/>
              </a:defRPr>
            </a:lvl1pPr>
            <a:lvl2pPr indent="0" lvl="1" marL="0" marR="0" algn="r">
              <a:spcBef>
                <a:spcPts val="0"/>
              </a:spcBef>
              <a:buNone/>
              <a:defRPr b="0" i="0" sz="1200" u="none" cap="none" strike="noStrike">
                <a:solidFill>
                  <a:srgbClr val="898989"/>
                </a:solidFill>
                <a:latin typeface="Calibri"/>
                <a:ea typeface="Calibri"/>
                <a:cs typeface="Calibri"/>
                <a:sym typeface="Calibri"/>
              </a:defRPr>
            </a:lvl2pPr>
            <a:lvl3pPr indent="0" lvl="2" marL="0" marR="0" algn="r">
              <a:spcBef>
                <a:spcPts val="0"/>
              </a:spcBef>
              <a:buNone/>
              <a:defRPr b="0" i="0" sz="1200" u="none" cap="none" strike="noStrike">
                <a:solidFill>
                  <a:srgbClr val="898989"/>
                </a:solidFill>
                <a:latin typeface="Calibri"/>
                <a:ea typeface="Calibri"/>
                <a:cs typeface="Calibri"/>
                <a:sym typeface="Calibri"/>
              </a:defRPr>
            </a:lvl3pPr>
            <a:lvl4pPr indent="0" lvl="3" marL="0" marR="0" algn="r">
              <a:spcBef>
                <a:spcPts val="0"/>
              </a:spcBef>
              <a:buNone/>
              <a:defRPr b="0" i="0" sz="1200" u="none" cap="none" strike="noStrike">
                <a:solidFill>
                  <a:srgbClr val="898989"/>
                </a:solidFill>
                <a:latin typeface="Calibri"/>
                <a:ea typeface="Calibri"/>
                <a:cs typeface="Calibri"/>
                <a:sym typeface="Calibri"/>
              </a:defRPr>
            </a:lvl4pPr>
            <a:lvl5pPr indent="0" lvl="4" marL="0" marR="0" algn="r">
              <a:spcBef>
                <a:spcPts val="0"/>
              </a:spcBef>
              <a:buNone/>
              <a:defRPr b="0" i="0" sz="1200" u="none" cap="none" strike="noStrike">
                <a:solidFill>
                  <a:srgbClr val="898989"/>
                </a:solidFill>
                <a:latin typeface="Calibri"/>
                <a:ea typeface="Calibri"/>
                <a:cs typeface="Calibri"/>
                <a:sym typeface="Calibri"/>
              </a:defRPr>
            </a:lvl5pPr>
            <a:lvl6pPr indent="0" lvl="5" marL="0" marR="0" algn="r">
              <a:spcBef>
                <a:spcPts val="0"/>
              </a:spcBef>
              <a:buNone/>
              <a:defRPr b="0" i="0" sz="1200" u="none" cap="none" strike="noStrike">
                <a:solidFill>
                  <a:srgbClr val="898989"/>
                </a:solidFill>
                <a:latin typeface="Calibri"/>
                <a:ea typeface="Calibri"/>
                <a:cs typeface="Calibri"/>
                <a:sym typeface="Calibri"/>
              </a:defRPr>
            </a:lvl6pPr>
            <a:lvl7pPr indent="0" lvl="6" marL="0" marR="0" algn="r">
              <a:spcBef>
                <a:spcPts val="0"/>
              </a:spcBef>
              <a:buNone/>
              <a:defRPr b="0" i="0" sz="1200" u="none" cap="none" strike="noStrike">
                <a:solidFill>
                  <a:srgbClr val="898989"/>
                </a:solidFill>
                <a:latin typeface="Calibri"/>
                <a:ea typeface="Calibri"/>
                <a:cs typeface="Calibri"/>
                <a:sym typeface="Calibri"/>
              </a:defRPr>
            </a:lvl7pPr>
            <a:lvl8pPr indent="0" lvl="7" marL="0" marR="0" algn="r">
              <a:spcBef>
                <a:spcPts val="0"/>
              </a:spcBef>
              <a:buNone/>
              <a:defRPr b="0" i="0" sz="1200" u="none" cap="none" strike="noStrike">
                <a:solidFill>
                  <a:srgbClr val="898989"/>
                </a:solidFill>
                <a:latin typeface="Calibri"/>
                <a:ea typeface="Calibri"/>
                <a:cs typeface="Calibri"/>
                <a:sym typeface="Calibri"/>
              </a:defRPr>
            </a:lvl8pPr>
            <a:lvl9pPr indent="0" lvl="8" marL="0" marR="0" algn="r">
              <a:spcBef>
                <a:spcPts val="0"/>
              </a:spcBef>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 name="Shape 63"/>
        <p:cNvGrpSpPr/>
        <p:nvPr/>
      </p:nvGrpSpPr>
      <p:grpSpPr>
        <a:xfrm>
          <a:off x="0" y="0"/>
          <a:ext cx="0" cy="0"/>
          <a:chOff x="0" y="0"/>
          <a:chExt cx="0" cy="0"/>
        </a:xfrm>
      </p:grpSpPr>
      <p:sp>
        <p:nvSpPr>
          <p:cNvPr id="64" name="Google Shape;64;p1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5" name="Google Shape;65;p1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66" name="Google Shape;66;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98989"/>
                </a:solidFill>
                <a:latin typeface="Calibri"/>
                <a:ea typeface="Calibri"/>
                <a:cs typeface="Calibri"/>
                <a:sym typeface="Calibri"/>
              </a:defRPr>
            </a:lvl1pPr>
            <a:lvl2pPr indent="0" lvl="1" marL="0" marR="0" algn="r">
              <a:spcBef>
                <a:spcPts val="0"/>
              </a:spcBef>
              <a:buNone/>
              <a:defRPr b="0" i="0" sz="1200" u="none" cap="none" strike="noStrike">
                <a:solidFill>
                  <a:srgbClr val="898989"/>
                </a:solidFill>
                <a:latin typeface="Calibri"/>
                <a:ea typeface="Calibri"/>
                <a:cs typeface="Calibri"/>
                <a:sym typeface="Calibri"/>
              </a:defRPr>
            </a:lvl2pPr>
            <a:lvl3pPr indent="0" lvl="2" marL="0" marR="0" algn="r">
              <a:spcBef>
                <a:spcPts val="0"/>
              </a:spcBef>
              <a:buNone/>
              <a:defRPr b="0" i="0" sz="1200" u="none" cap="none" strike="noStrike">
                <a:solidFill>
                  <a:srgbClr val="898989"/>
                </a:solidFill>
                <a:latin typeface="Calibri"/>
                <a:ea typeface="Calibri"/>
                <a:cs typeface="Calibri"/>
                <a:sym typeface="Calibri"/>
              </a:defRPr>
            </a:lvl3pPr>
            <a:lvl4pPr indent="0" lvl="3" marL="0" marR="0" algn="r">
              <a:spcBef>
                <a:spcPts val="0"/>
              </a:spcBef>
              <a:buNone/>
              <a:defRPr b="0" i="0" sz="1200" u="none" cap="none" strike="noStrike">
                <a:solidFill>
                  <a:srgbClr val="898989"/>
                </a:solidFill>
                <a:latin typeface="Calibri"/>
                <a:ea typeface="Calibri"/>
                <a:cs typeface="Calibri"/>
                <a:sym typeface="Calibri"/>
              </a:defRPr>
            </a:lvl4pPr>
            <a:lvl5pPr indent="0" lvl="4" marL="0" marR="0" algn="r">
              <a:spcBef>
                <a:spcPts val="0"/>
              </a:spcBef>
              <a:buNone/>
              <a:defRPr b="0" i="0" sz="1200" u="none" cap="none" strike="noStrike">
                <a:solidFill>
                  <a:srgbClr val="898989"/>
                </a:solidFill>
                <a:latin typeface="Calibri"/>
                <a:ea typeface="Calibri"/>
                <a:cs typeface="Calibri"/>
                <a:sym typeface="Calibri"/>
              </a:defRPr>
            </a:lvl5pPr>
            <a:lvl6pPr indent="0" lvl="5" marL="0" marR="0" algn="r">
              <a:spcBef>
                <a:spcPts val="0"/>
              </a:spcBef>
              <a:buNone/>
              <a:defRPr b="0" i="0" sz="1200" u="none" cap="none" strike="noStrike">
                <a:solidFill>
                  <a:srgbClr val="898989"/>
                </a:solidFill>
                <a:latin typeface="Calibri"/>
                <a:ea typeface="Calibri"/>
                <a:cs typeface="Calibri"/>
                <a:sym typeface="Calibri"/>
              </a:defRPr>
            </a:lvl6pPr>
            <a:lvl7pPr indent="0" lvl="6" marL="0" marR="0" algn="r">
              <a:spcBef>
                <a:spcPts val="0"/>
              </a:spcBef>
              <a:buNone/>
              <a:defRPr b="0" i="0" sz="1200" u="none" cap="none" strike="noStrike">
                <a:solidFill>
                  <a:srgbClr val="898989"/>
                </a:solidFill>
                <a:latin typeface="Calibri"/>
                <a:ea typeface="Calibri"/>
                <a:cs typeface="Calibri"/>
                <a:sym typeface="Calibri"/>
              </a:defRPr>
            </a:lvl7pPr>
            <a:lvl8pPr indent="0" lvl="7" marL="0" marR="0" algn="r">
              <a:spcBef>
                <a:spcPts val="0"/>
              </a:spcBef>
              <a:buNone/>
              <a:defRPr b="0" i="0" sz="1200" u="none" cap="none" strike="noStrike">
                <a:solidFill>
                  <a:srgbClr val="898989"/>
                </a:solidFill>
                <a:latin typeface="Calibri"/>
                <a:ea typeface="Calibri"/>
                <a:cs typeface="Calibri"/>
                <a:sym typeface="Calibri"/>
              </a:defRPr>
            </a:lvl8pPr>
            <a:lvl9pPr indent="0" lvl="8" marL="0" marR="0" algn="r">
              <a:spcBef>
                <a:spcPts val="0"/>
              </a:spcBef>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9" name="Shape 69"/>
        <p:cNvGrpSpPr/>
        <p:nvPr/>
      </p:nvGrpSpPr>
      <p:grpSpPr>
        <a:xfrm>
          <a:off x="0" y="0"/>
          <a:ext cx="0" cy="0"/>
          <a:chOff x="0" y="0"/>
          <a:chExt cx="0" cy="0"/>
        </a:xfrm>
      </p:grpSpPr>
      <p:sp>
        <p:nvSpPr>
          <p:cNvPr id="70" name="Google Shape;70;p1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2pPr>
            <a:lvl3pPr lvl="2"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3pPr>
            <a:lvl4pPr lvl="3"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4pPr>
            <a:lvl5pPr lvl="4"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5pPr>
            <a:lvl6pPr lvl="5"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6pPr>
            <a:lvl7pPr lvl="6"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7pPr>
            <a:lvl8pPr lvl="7"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8pPr>
            <a:lvl9pPr lvl="8"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9pPr>
          </a:lstStyle>
          <a:p/>
        </p:txBody>
      </p:sp>
      <p:sp>
        <p:nvSpPr>
          <p:cNvPr id="71" name="Google Shape;71;p11"/>
          <p:cNvSpPr txBox="1"/>
          <p:nvPr>
            <p:ph idx="1" type="body"/>
          </p:nvPr>
        </p:nvSpPr>
        <p:spPr>
          <a:xfrm>
            <a:off x="457200" y="1600200"/>
            <a:ext cx="8229600" cy="4525961"/>
          </a:xfrm>
          <a:prstGeom prst="rect">
            <a:avLst/>
          </a:prstGeom>
          <a:noFill/>
          <a:ln>
            <a:noFill/>
          </a:ln>
        </p:spPr>
        <p:txBody>
          <a:bodyPr anchorCtr="0" anchor="t" bIns="91425" lIns="91425" spcFirstLastPara="1" rIns="91425" wrap="square" tIns="91425">
            <a:noAutofit/>
          </a:bodyPr>
          <a:lstStyle>
            <a:lvl1pPr indent="-431800" lvl="0" marL="457200" marR="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2" name="Google Shape;72;p11"/>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800"/>
              <a:buFont typeface="Calibri"/>
              <a:buNone/>
              <a:defRPr b="0" i="0" sz="1800" u="non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4" name="Google Shape;74;p11"/>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5" name="Shape 75"/>
        <p:cNvGrpSpPr/>
        <p:nvPr/>
      </p:nvGrpSpPr>
      <p:grpSpPr>
        <a:xfrm>
          <a:off x="0" y="0"/>
          <a:ext cx="0" cy="0"/>
          <a:chOff x="0" y="0"/>
          <a:chExt cx="0" cy="0"/>
        </a:xfrm>
      </p:grpSpPr>
      <p:sp>
        <p:nvSpPr>
          <p:cNvPr id="76" name="Google Shape;76;p1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2pPr>
            <a:lvl3pPr lvl="2"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3pPr>
            <a:lvl4pPr lvl="3"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4pPr>
            <a:lvl5pPr lvl="4"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5pPr>
            <a:lvl6pPr lvl="5"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6pPr>
            <a:lvl7pPr lvl="6"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7pPr>
            <a:lvl8pPr lvl="7"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8pPr>
            <a:lvl9pPr lvl="8"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9pPr>
          </a:lstStyle>
          <a:p/>
        </p:txBody>
      </p:sp>
      <p:sp>
        <p:nvSpPr>
          <p:cNvPr id="77" name="Google Shape;77;p12"/>
          <p:cNvSpPr txBox="1"/>
          <p:nvPr>
            <p:ph idx="1" type="body"/>
          </p:nvPr>
        </p:nvSpPr>
        <p:spPr>
          <a:xfrm>
            <a:off x="457200" y="1600200"/>
            <a:ext cx="4038599" cy="4525963"/>
          </a:xfrm>
          <a:prstGeom prst="rect">
            <a:avLst/>
          </a:prstGeom>
          <a:noFill/>
          <a:ln>
            <a:noFill/>
          </a:ln>
        </p:spPr>
        <p:txBody>
          <a:bodyPr anchorCtr="0" anchor="t" bIns="91425" lIns="91425" spcFirstLastPara="1" rIns="91425" wrap="square" tIns="91425">
            <a:noAutofit/>
          </a:bodyPr>
          <a:lstStyle>
            <a:lvl1pPr indent="-406400" lvl="0" marL="457200" marR="0" algn="l">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2" type="body"/>
          </p:nvPr>
        </p:nvSpPr>
        <p:spPr>
          <a:xfrm>
            <a:off x="4648200" y="1600200"/>
            <a:ext cx="4038599" cy="4525963"/>
          </a:xfrm>
          <a:prstGeom prst="rect">
            <a:avLst/>
          </a:prstGeom>
          <a:noFill/>
          <a:ln>
            <a:noFill/>
          </a:ln>
        </p:spPr>
        <p:txBody>
          <a:bodyPr anchorCtr="0" anchor="t" bIns="91425" lIns="91425" spcFirstLastPara="1" rIns="91425" wrap="square" tIns="91425">
            <a:noAutofit/>
          </a:bodyPr>
          <a:lstStyle>
            <a:lvl1pPr indent="-406400" lvl="0" marL="457200" marR="0" algn="l">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0" name="Google Shape;80;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800"/>
              <a:buFont typeface="Calibri"/>
              <a:buNone/>
              <a:defRPr b="0" i="0" sz="1800" u="non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1" name="Google Shape;81;p12"/>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3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86" name="Shape 86"/>
        <p:cNvGrpSpPr/>
        <p:nvPr/>
      </p:nvGrpSpPr>
      <p:grpSpPr>
        <a:xfrm>
          <a:off x="0" y="0"/>
          <a:ext cx="0" cy="0"/>
          <a:chOff x="0" y="0"/>
          <a:chExt cx="0" cy="0"/>
        </a:xfrm>
      </p:grpSpPr>
      <p:pic>
        <p:nvPicPr>
          <p:cNvPr id="87" name="Google Shape;87;p14"/>
          <p:cNvPicPr preferRelativeResize="0"/>
          <p:nvPr/>
        </p:nvPicPr>
        <p:blipFill rotWithShape="1">
          <a:blip r:embed="rId2">
            <a:alphaModFix/>
          </a:blip>
          <a:srcRect b="0" l="0" r="0" t="0"/>
          <a:stretch/>
        </p:blipFill>
        <p:spPr>
          <a:xfrm>
            <a:off x="0" y="0"/>
            <a:ext cx="9144000" cy="99974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5.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3" name="Google Shape;23;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 name="Shape 33"/>
        <p:cNvGrpSpPr/>
        <p:nvPr/>
      </p:nvGrpSpPr>
      <p:grpSpPr>
        <a:xfrm>
          <a:off x="0" y="0"/>
          <a:ext cx="0" cy="0"/>
          <a:chOff x="0" y="0"/>
          <a:chExt cx="0" cy="0"/>
        </a:xfrm>
      </p:grpSpPr>
      <p:sp>
        <p:nvSpPr>
          <p:cNvPr id="34" name="Google Shape;34;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5" name="Google Shape;35;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6" name="Google Shape;36;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47" name="Google Shape;47;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8" name="Google Shape;4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9" name="Google Shape;59;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 name="Google Shape;60;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 id="2147483657"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14.png"/><Relationship Id="rId5" Type="http://schemas.openxmlformats.org/officeDocument/2006/relationships/hyperlink" Target="about:blan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4.jp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4.jp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4.jp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4.jp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2.jpg"/><Relationship Id="rId4" Type="http://schemas.openxmlformats.org/officeDocument/2006/relationships/image" Target="../media/image14.png"/><Relationship Id="rId5" Type="http://schemas.openxmlformats.org/officeDocument/2006/relationships/hyperlink" Target="about:blan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4.jp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4.jp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4.jpg"/><Relationship Id="rId4" Type="http://schemas.openxmlformats.org/officeDocument/2006/relationships/image" Target="../media/image14.png"/><Relationship Id="rId5" Type="http://schemas.openxmlformats.org/officeDocument/2006/relationships/hyperlink" Target="about:blank" TargetMode="External"/><Relationship Id="rId6" Type="http://schemas.openxmlformats.org/officeDocument/2006/relationships/hyperlink" Target="about:blan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4.jp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5.png"/><Relationship Id="rId7" Type="http://schemas.openxmlformats.org/officeDocument/2006/relationships/hyperlink" Target="about:blank"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4.jpg"/><Relationship Id="rId4" Type="http://schemas.openxmlformats.org/officeDocument/2006/relationships/image" Target="../media/image14.png"/><Relationship Id="rId5" Type="http://schemas.openxmlformats.org/officeDocument/2006/relationships/hyperlink" Target="about:blan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4.jpg"/><Relationship Id="rId4" Type="http://schemas.openxmlformats.org/officeDocument/2006/relationships/image" Target="../media/image14.png"/><Relationship Id="rId5" Type="http://schemas.openxmlformats.org/officeDocument/2006/relationships/hyperlink" Target="https://www.ssa.gov/ssi/spotlights/spot-plans-self-support.ht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4.jp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4.jpg"/><Relationship Id="rId4" Type="http://schemas.openxmlformats.org/officeDocument/2006/relationships/image" Target="../media/image14.png"/><Relationship Id="rId5"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4.jpg"/><Relationship Id="rId4" Type="http://schemas.openxmlformats.org/officeDocument/2006/relationships/image" Target="../media/image14.png"/><Relationship Id="rId5" Type="http://schemas.openxmlformats.org/officeDocument/2006/relationships/hyperlink" Target="about:blank" TargetMode="External"/><Relationship Id="rId6"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0.png"/><Relationship Id="rId5"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4.jpg"/><Relationship Id="rId4" Type="http://schemas.openxmlformats.org/officeDocument/2006/relationships/image" Target="../media/image14.png"/><Relationship Id="rId5" Type="http://schemas.openxmlformats.org/officeDocument/2006/relationships/hyperlink" Target="about:blank"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12.jpg"/><Relationship Id="rId4" Type="http://schemas.openxmlformats.org/officeDocument/2006/relationships/image" Target="../media/image14.png"/><Relationship Id="rId5" Type="http://schemas.openxmlformats.org/officeDocument/2006/relationships/hyperlink" Target="about:blank"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4.jpg"/><Relationship Id="rId4" Type="http://schemas.openxmlformats.org/officeDocument/2006/relationships/image" Target="../media/image14.png"/><Relationship Id="rId5" Type="http://schemas.openxmlformats.org/officeDocument/2006/relationships/hyperlink" Target="about:blank"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4.jp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4.jpg"/><Relationship Id="rId4" Type="http://schemas.openxmlformats.org/officeDocument/2006/relationships/image" Target="../media/image14.png"/><Relationship Id="rId5" Type="http://schemas.openxmlformats.org/officeDocument/2006/relationships/hyperlink" Target="https://www.ssa.gov/ssi/spotlights/spot-student-earned-income.ht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4.jpg"/><Relationship Id="rId4" Type="http://schemas.openxmlformats.org/officeDocument/2006/relationships/image" Target="../media/image14.png"/><Relationship Id="rId5" Type="http://schemas.openxmlformats.org/officeDocument/2006/relationships/hyperlink" Target="about:blank"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4.jp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4.jp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4.jpg"/><Relationship Id="rId4" Type="http://schemas.openxmlformats.org/officeDocument/2006/relationships/image" Target="../media/image14.png"/><Relationship Id="rId5" Type="http://schemas.openxmlformats.org/officeDocument/2006/relationships/hyperlink" Target="about:blank"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4.jpg"/><Relationship Id="rId4" Type="http://schemas.openxmlformats.org/officeDocument/2006/relationships/image" Target="../media/image14.png"/><Relationship Id="rId5"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0.png"/><Relationship Id="rId5"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24.png"/><Relationship Id="rId4" Type="http://schemas.openxmlformats.org/officeDocument/2006/relationships/image" Target="../media/image4.jpg"/><Relationship Id="rId5" Type="http://schemas.openxmlformats.org/officeDocument/2006/relationships/image" Target="../media/image14.png"/><Relationship Id="rId6" Type="http://schemas.openxmlformats.org/officeDocument/2006/relationships/hyperlink" Target="about:blank"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4.xml"/><Relationship Id="rId3" Type="http://schemas.openxmlformats.org/officeDocument/2006/relationships/image" Target="../media/image21.png"/><Relationship Id="rId4" Type="http://schemas.openxmlformats.org/officeDocument/2006/relationships/image" Target="../media/image4.jpg"/><Relationship Id="rId5" Type="http://schemas.openxmlformats.org/officeDocument/2006/relationships/image" Target="../media/image20.png"/><Relationship Id="rId6"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0.png"/><Relationship Id="rId5" Type="http://schemas.openxmlformats.org/officeDocument/2006/relationships/image" Target="../media/image3.jp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0.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0.png"/><Relationship Id="rId5"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11124_SSA_PPT_TemplateHeader4.jpg" id="98" name="Google Shape;98;p16"/>
          <p:cNvPicPr preferRelativeResize="0"/>
          <p:nvPr/>
        </p:nvPicPr>
        <p:blipFill rotWithShape="1">
          <a:blip r:embed="rId3">
            <a:alphaModFix/>
          </a:blip>
          <a:srcRect b="19179" l="0" r="0" t="0"/>
          <a:stretch/>
        </p:blipFill>
        <p:spPr>
          <a:xfrm>
            <a:off x="0" y="0"/>
            <a:ext cx="9144000" cy="4495800"/>
          </a:xfrm>
          <a:prstGeom prst="rect">
            <a:avLst/>
          </a:prstGeom>
          <a:noFill/>
          <a:ln>
            <a:noFill/>
          </a:ln>
        </p:spPr>
      </p:pic>
      <p:sp>
        <p:nvSpPr>
          <p:cNvPr id="99" name="Google Shape;99;p16"/>
          <p:cNvSpPr txBox="1"/>
          <p:nvPr>
            <p:ph type="ctrTitle"/>
          </p:nvPr>
        </p:nvSpPr>
        <p:spPr>
          <a:xfrm>
            <a:off x="0" y="2994025"/>
            <a:ext cx="9147175" cy="1501775"/>
          </a:xfrm>
          <a:prstGeom prst="rect">
            <a:avLst/>
          </a:prstGeom>
          <a:solidFill>
            <a:schemeClr val="lt2"/>
          </a:solid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3600">
                <a:latin typeface="Arial"/>
                <a:ea typeface="Arial"/>
                <a:cs typeface="Arial"/>
                <a:sym typeface="Arial"/>
              </a:rPr>
              <a:t>Working While Receiving Benefits</a:t>
            </a:r>
            <a:endParaRPr b="1" sz="3600">
              <a:solidFill>
                <a:srgbClr val="0F243E"/>
              </a:solidFill>
              <a:latin typeface="Arial"/>
              <a:ea typeface="Arial"/>
              <a:cs typeface="Arial"/>
              <a:sym typeface="Arial"/>
            </a:endParaRPr>
          </a:p>
        </p:txBody>
      </p:sp>
      <p:pic>
        <p:nvPicPr>
          <p:cNvPr descr="SSA_Logo301_186_taglineA.eps" id="100" name="Google Shape;100;p16"/>
          <p:cNvPicPr preferRelativeResize="0"/>
          <p:nvPr/>
        </p:nvPicPr>
        <p:blipFill rotWithShape="1">
          <a:blip r:embed="rId4">
            <a:alphaModFix/>
          </a:blip>
          <a:srcRect b="0" l="0" r="0" t="0"/>
          <a:stretch/>
        </p:blipFill>
        <p:spPr>
          <a:xfrm>
            <a:off x="204788" y="4970463"/>
            <a:ext cx="3757612" cy="1546225"/>
          </a:xfrm>
          <a:prstGeom prst="rect">
            <a:avLst/>
          </a:prstGeom>
          <a:noFill/>
          <a:ln>
            <a:noFill/>
          </a:ln>
        </p:spPr>
      </p:pic>
      <p:sp>
        <p:nvSpPr>
          <p:cNvPr id="101" name="Google Shape;101;p16"/>
          <p:cNvSpPr txBox="1"/>
          <p:nvPr/>
        </p:nvSpPr>
        <p:spPr>
          <a:xfrm>
            <a:off x="-228600" y="381000"/>
            <a:ext cx="9147175" cy="3079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rgbClr val="0F243E"/>
                </a:solidFill>
                <a:latin typeface="Arial"/>
                <a:ea typeface="Arial"/>
                <a:cs typeface="Arial"/>
                <a:sym typeface="Arial"/>
              </a:rPr>
              <a:t>2021</a:t>
            </a:r>
            <a:endParaRPr b="1" i="0" sz="1400" u="none" cap="none" strike="noStrike">
              <a:solidFill>
                <a:srgbClr val="0F243E"/>
              </a:solidFill>
              <a:latin typeface="Arial"/>
              <a:ea typeface="Arial"/>
              <a:cs typeface="Arial"/>
              <a:sym typeface="Arial"/>
            </a:endParaRPr>
          </a:p>
        </p:txBody>
      </p:sp>
      <p:cxnSp>
        <p:nvCxnSpPr>
          <p:cNvPr id="102" name="Google Shape;102;p16"/>
          <p:cNvCxnSpPr/>
          <p:nvPr/>
        </p:nvCxnSpPr>
        <p:spPr>
          <a:xfrm>
            <a:off x="0" y="4524375"/>
            <a:ext cx="9144000" cy="0"/>
          </a:xfrm>
          <a:prstGeom prst="straightConnector1">
            <a:avLst/>
          </a:prstGeom>
          <a:noFill/>
          <a:ln cap="flat" cmpd="sng" w="76200">
            <a:solidFill>
              <a:srgbClr val="0F243E"/>
            </a:solidFill>
            <a:prstDash val="solid"/>
            <a:round/>
            <a:headEnd len="sm" w="sm" type="none"/>
            <a:tailEnd len="sm" w="sm" type="none"/>
          </a:ln>
          <a:effectLst>
            <a:outerShdw blurRad="40000" rotWithShape="0" dir="5400000" dist="20000">
              <a:srgbClr val="000000">
                <a:alpha val="37647"/>
              </a:srgbClr>
            </a:outerShdw>
          </a:effectLst>
        </p:spPr>
      </p:cxnSp>
      <p:cxnSp>
        <p:nvCxnSpPr>
          <p:cNvPr id="103" name="Google Shape;103;p16"/>
          <p:cNvCxnSpPr/>
          <p:nvPr/>
        </p:nvCxnSpPr>
        <p:spPr>
          <a:xfrm>
            <a:off x="0" y="3008313"/>
            <a:ext cx="9144000" cy="0"/>
          </a:xfrm>
          <a:prstGeom prst="straightConnector1">
            <a:avLst/>
          </a:prstGeom>
          <a:noFill/>
          <a:ln cap="flat" cmpd="sng" w="76200">
            <a:solidFill>
              <a:srgbClr val="0F243E"/>
            </a:solidFill>
            <a:prstDash val="solid"/>
            <a:round/>
            <a:headEnd len="sm" w="sm" type="none"/>
            <a:tailEnd len="sm" w="sm" type="none"/>
          </a:ln>
          <a:effectLst>
            <a:outerShdw blurRad="40000" rotWithShape="0" dir="5400000" dist="20000">
              <a:srgbClr val="000000">
                <a:alpha val="37647"/>
              </a:srgbClr>
            </a:outerShdw>
          </a:effectLst>
        </p:spPr>
      </p:cxnSp>
      <p:sp>
        <p:nvSpPr>
          <p:cNvPr id="104" name="Google Shape;104;p16"/>
          <p:cNvSpPr txBox="1"/>
          <p:nvPr/>
        </p:nvSpPr>
        <p:spPr>
          <a:xfrm>
            <a:off x="4419600" y="4589463"/>
            <a:ext cx="4724400" cy="23391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rgbClr val="0F243E"/>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rgbClr val="0F243E"/>
                </a:solidFill>
                <a:latin typeface="Arial"/>
                <a:ea typeface="Arial"/>
                <a:cs typeface="Arial"/>
                <a:sym typeface="Arial"/>
              </a:rPr>
              <a:t>Presented by:</a:t>
            </a:r>
            <a:endParaRPr/>
          </a:p>
          <a:p>
            <a:pPr indent="0" lvl="0" marL="0" marR="0" rtl="0" algn="l">
              <a:spcBef>
                <a:spcPts val="0"/>
              </a:spcBef>
              <a:spcAft>
                <a:spcPts val="0"/>
              </a:spcAft>
              <a:buNone/>
            </a:pPr>
            <a:r>
              <a:t/>
            </a:r>
            <a:endParaRPr b="0" i="0" sz="1800" u="none" cap="none" strike="noStrike">
              <a:solidFill>
                <a:srgbClr val="0F243E"/>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rgbClr val="0F243E"/>
                </a:solidFill>
                <a:latin typeface="Arial"/>
                <a:ea typeface="Arial"/>
                <a:cs typeface="Arial"/>
                <a:sym typeface="Arial"/>
              </a:rPr>
              <a:t>Hillary Hatch</a:t>
            </a:r>
            <a:endParaRPr b="0" i="0" sz="1800" u="none" cap="none" strike="noStrike">
              <a:solidFill>
                <a:srgbClr val="0F243E"/>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rgbClr val="0F243E"/>
                </a:solidFill>
                <a:latin typeface="Arial"/>
                <a:ea typeface="Arial"/>
                <a:cs typeface="Arial"/>
                <a:sym typeface="Arial"/>
              </a:rPr>
              <a:t>Area Work Incentive Coordinator, SSA</a:t>
            </a:r>
            <a:endParaRPr/>
          </a:p>
          <a:p>
            <a:pPr indent="0" lvl="0" marL="0" marR="0" rtl="0" algn="l">
              <a:spcBef>
                <a:spcPts val="0"/>
              </a:spcBef>
              <a:spcAft>
                <a:spcPts val="0"/>
              </a:spcAft>
              <a:buNone/>
            </a:pPr>
            <a:r>
              <a:t/>
            </a:r>
            <a:endParaRPr b="0" i="0" sz="1400" u="none" cap="none" strike="noStrike">
              <a:solidFill>
                <a:srgbClr val="0F243E"/>
              </a:solidFill>
              <a:latin typeface="Arial"/>
              <a:ea typeface="Arial"/>
              <a:cs typeface="Arial"/>
              <a:sym typeface="Arial"/>
            </a:endParaRPr>
          </a:p>
          <a:p>
            <a:pPr indent="0" lvl="0" marL="0" marR="0" rtl="0" algn="l">
              <a:spcBef>
                <a:spcPts val="0"/>
              </a:spcBef>
              <a:spcAft>
                <a:spcPts val="0"/>
              </a:spcAft>
              <a:buNone/>
            </a:pPr>
            <a:r>
              <a:t/>
            </a:r>
            <a:endParaRPr b="0" i="0" sz="1400" u="none" cap="none" strike="noStrike">
              <a:solidFill>
                <a:srgbClr val="0F243E"/>
              </a:solidFill>
              <a:latin typeface="Arial"/>
              <a:ea typeface="Arial"/>
              <a:cs typeface="Arial"/>
              <a:sym typeface="Arial"/>
            </a:endParaRPr>
          </a:p>
          <a:p>
            <a:pPr indent="0" lvl="0" marL="0" marR="0" rtl="0" algn="l">
              <a:spcBef>
                <a:spcPts val="0"/>
              </a:spcBef>
              <a:spcAft>
                <a:spcPts val="0"/>
              </a:spcAft>
              <a:buNone/>
            </a:pPr>
            <a:r>
              <a:t/>
            </a:r>
            <a:endParaRPr b="0" i="0" sz="1400" u="none" cap="none" strike="noStrike">
              <a:solidFill>
                <a:srgbClr val="0F243E"/>
              </a:solidFill>
              <a:latin typeface="Arial"/>
              <a:ea typeface="Arial"/>
              <a:cs typeface="Arial"/>
              <a:sym typeface="Arial"/>
            </a:endParaRPr>
          </a:p>
          <a:p>
            <a:pPr indent="0" lvl="0" marL="0" marR="0" rtl="0" algn="l">
              <a:spcBef>
                <a:spcPts val="0"/>
              </a:spcBef>
              <a:spcAft>
                <a:spcPts val="0"/>
              </a:spcAft>
              <a:buNone/>
            </a:pPr>
            <a:r>
              <a:t/>
            </a:r>
            <a:endParaRPr b="0" i="0" sz="1400" u="none" cap="none" strike="noStrike">
              <a:solidFill>
                <a:srgbClr val="0F243E"/>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11124_SSA_PPT_TemplateInterior2v2.jpg" id="195" name="Google Shape;195;p25"/>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196" name="Google Shape;196;p25"/>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197" name="Google Shape;197;p25"/>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700"/>
              <a:buFont typeface="Arial"/>
              <a:buNone/>
            </a:pPr>
            <a:r>
              <a:rPr b="1" i="0" lang="en-US" sz="2800" u="none" cap="none" strike="noStrike">
                <a:solidFill>
                  <a:schemeClr val="lt1"/>
                </a:solidFill>
                <a:latin typeface="Arial"/>
                <a:ea typeface="Arial"/>
                <a:cs typeface="Arial"/>
                <a:sym typeface="Arial"/>
              </a:rPr>
              <a:t>What Are Work Incentives? </a:t>
            </a:r>
            <a:endParaRPr b="1" i="0" sz="2800" u="none" cap="none" strike="noStrike">
              <a:solidFill>
                <a:schemeClr val="lt1"/>
              </a:solidFill>
              <a:latin typeface="Arial"/>
              <a:ea typeface="Arial"/>
              <a:cs typeface="Arial"/>
              <a:sym typeface="Arial"/>
            </a:endParaRPr>
          </a:p>
        </p:txBody>
      </p:sp>
      <p:sp>
        <p:nvSpPr>
          <p:cNvPr id="198" name="Google Shape;198;p25"/>
          <p:cNvSpPr txBox="1"/>
          <p:nvPr/>
        </p:nvSpPr>
        <p:spPr>
          <a:xfrm>
            <a:off x="228600" y="1755774"/>
            <a:ext cx="8675686" cy="464502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Employment support provisions to assist beneficiaries in moving from benefit dependency to independence.</a:t>
            </a:r>
            <a:endParaRPr/>
          </a:p>
          <a:p>
            <a:pPr indent="0" lvl="0" marL="0" marR="0" rtl="0" algn="l">
              <a:lnSpc>
                <a:spcPct val="10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Designed to help beneficiaries enter, re-enter, or stay in the workforce by protecting their eligibility for cash payments and/or health care.  </a:t>
            </a:r>
            <a:endParaRPr b="0" i="0" sz="2800" u="none" cap="none" strike="noStrike">
              <a:solidFill>
                <a:schemeClr val="dk1"/>
              </a:solidFill>
              <a:latin typeface="Calibri"/>
              <a:ea typeface="Calibri"/>
              <a:cs typeface="Calibri"/>
              <a:sym typeface="Calibri"/>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199" name="Google Shape;199;p25"/>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0253F"/>
              </a:buClr>
              <a:buSzPts val="450"/>
              <a:buFont typeface="Arial"/>
              <a:buNone/>
            </a:pPr>
            <a:r>
              <a:rPr b="1" i="0" lang="en-US" sz="1800" u="none" cap="none" strike="noStrike">
                <a:solidFill>
                  <a:srgbClr val="10253F"/>
                </a:solidFill>
                <a:latin typeface="Arial"/>
                <a:ea typeface="Arial"/>
                <a:cs typeface="Arial"/>
                <a:sym typeface="Arial"/>
              </a:rPr>
              <a:t>www.socialsecurity.gov</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11124_SSA_PPT_TemplateInterior2v2.jpg" id="204" name="Google Shape;204;p26"/>
          <p:cNvPicPr preferRelativeResize="0"/>
          <p:nvPr/>
        </p:nvPicPr>
        <p:blipFill rotWithShape="1">
          <a:blip r:embed="rId3">
            <a:alphaModFix/>
          </a:blip>
          <a:srcRect b="86419" l="0" r="0" t="0"/>
          <a:stretch/>
        </p:blipFill>
        <p:spPr>
          <a:xfrm>
            <a:off x="0" y="0"/>
            <a:ext cx="9144000" cy="1793874"/>
          </a:xfrm>
          <a:prstGeom prst="rect">
            <a:avLst/>
          </a:prstGeom>
          <a:noFill/>
          <a:ln>
            <a:noFill/>
          </a:ln>
        </p:spPr>
      </p:pic>
      <p:pic>
        <p:nvPicPr>
          <p:cNvPr descr="SSA_Logo301_186_taglineA.eps" id="205" name="Google Shape;205;p26"/>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206" name="Google Shape;206;p26"/>
          <p:cNvSpPr txBox="1"/>
          <p:nvPr>
            <p:ph type="title"/>
          </p:nvPr>
        </p:nvSpPr>
        <p:spPr>
          <a:xfrm>
            <a:off x="722312" y="4406900"/>
            <a:ext cx="7772400" cy="13620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1000"/>
              <a:buFont typeface="Calibri"/>
              <a:buNone/>
            </a:pPr>
            <a:br>
              <a:rPr b="1" i="0" lang="en-US" sz="4000" u="none" cap="none" strike="noStrike">
                <a:solidFill>
                  <a:srgbClr val="10253F"/>
                </a:solidFill>
                <a:latin typeface="Calibri"/>
                <a:ea typeface="Calibri"/>
                <a:cs typeface="Calibri"/>
                <a:sym typeface="Calibri"/>
              </a:rPr>
            </a:br>
            <a:r>
              <a:rPr b="1" i="0" lang="en-US" sz="3600" u="none" cap="none" strike="noStrike">
                <a:solidFill>
                  <a:srgbClr val="10253F"/>
                </a:solidFill>
                <a:latin typeface="Calibri"/>
                <a:ea typeface="Calibri"/>
                <a:cs typeface="Calibri"/>
                <a:sym typeface="Calibri"/>
              </a:rPr>
              <a:t>SSDI ONLY EMPLOYMENT SUPPORTS</a:t>
            </a:r>
            <a:endParaRPr b="1" i="0" sz="3600" u="none" cap="none" strike="noStrike">
              <a:solidFill>
                <a:srgbClr val="10253F"/>
              </a:solidFill>
              <a:latin typeface="Calibri"/>
              <a:ea typeface="Calibri"/>
              <a:cs typeface="Calibri"/>
              <a:sym typeface="Calibri"/>
            </a:endParaRPr>
          </a:p>
        </p:txBody>
      </p:sp>
      <p:sp>
        <p:nvSpPr>
          <p:cNvPr id="207" name="Google Shape;207;p26"/>
          <p:cNvSpPr txBox="1"/>
          <p:nvPr>
            <p:ph idx="1" type="body"/>
          </p:nvPr>
        </p:nvSpPr>
        <p:spPr>
          <a:xfrm>
            <a:off x="722312" y="2066545"/>
            <a:ext cx="7772400" cy="277063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888888"/>
              </a:buClr>
              <a:buSzPts val="600"/>
              <a:buFont typeface="Arial"/>
              <a:buNone/>
            </a:pPr>
            <a:r>
              <a:rPr b="1" lang="en-US" sz="2400">
                <a:solidFill>
                  <a:srgbClr val="10253F"/>
                </a:solidFill>
                <a:latin typeface="Arial"/>
                <a:ea typeface="Arial"/>
                <a:cs typeface="Arial"/>
                <a:sym typeface="Arial"/>
              </a:rPr>
              <a:t>Trial Work Period (TWP)</a:t>
            </a:r>
            <a:endParaRPr/>
          </a:p>
          <a:p>
            <a:pPr indent="0" lvl="0" marL="0" marR="0" rtl="0" algn="l">
              <a:spcBef>
                <a:spcPts val="400"/>
              </a:spcBef>
              <a:spcAft>
                <a:spcPts val="0"/>
              </a:spcAft>
              <a:buClr>
                <a:srgbClr val="888888"/>
              </a:buClr>
              <a:buSzPts val="600"/>
              <a:buFont typeface="Arial"/>
              <a:buNone/>
            </a:pPr>
            <a:r>
              <a:rPr b="1" i="0" lang="en-US" sz="2400" u="none" cap="none" strike="noStrike">
                <a:solidFill>
                  <a:srgbClr val="10253F"/>
                </a:solidFill>
                <a:latin typeface="Arial"/>
                <a:ea typeface="Arial"/>
                <a:cs typeface="Arial"/>
                <a:sym typeface="Arial"/>
              </a:rPr>
              <a:t>Extended Period of Eligibility (EPE)</a:t>
            </a:r>
            <a:endParaRPr/>
          </a:p>
          <a:p>
            <a:pPr indent="0" lvl="0" marL="0" marR="0" rtl="0" algn="l">
              <a:spcBef>
                <a:spcPts val="400"/>
              </a:spcBef>
              <a:spcAft>
                <a:spcPts val="0"/>
              </a:spcAft>
              <a:buClr>
                <a:srgbClr val="888888"/>
              </a:buClr>
              <a:buSzPts val="600"/>
              <a:buFont typeface="Arial"/>
              <a:buNone/>
            </a:pPr>
            <a:r>
              <a:rPr b="1" i="0" lang="en-US" sz="2400" u="none" cap="none" strike="noStrike">
                <a:solidFill>
                  <a:srgbClr val="10253F"/>
                </a:solidFill>
                <a:latin typeface="Arial"/>
                <a:ea typeface="Arial"/>
                <a:cs typeface="Arial"/>
                <a:sym typeface="Arial"/>
              </a:rPr>
              <a:t>Continuation of Medicare Coverage</a:t>
            </a:r>
            <a:endParaRPr/>
          </a:p>
          <a:p>
            <a:pPr indent="0" lvl="0" marL="0" marR="0" rtl="0" algn="l">
              <a:spcBef>
                <a:spcPts val="400"/>
              </a:spcBef>
              <a:spcAft>
                <a:spcPts val="0"/>
              </a:spcAft>
              <a:buClr>
                <a:srgbClr val="888888"/>
              </a:buClr>
              <a:buSzPts val="600"/>
              <a:buFont typeface="Arial"/>
              <a:buNone/>
            </a:pPr>
            <a:r>
              <a:rPr b="1" lang="en-US" sz="2400">
                <a:solidFill>
                  <a:srgbClr val="10253F"/>
                </a:solidFill>
                <a:latin typeface="Arial"/>
                <a:ea typeface="Arial"/>
                <a:cs typeface="Arial"/>
                <a:sym typeface="Arial"/>
              </a:rPr>
              <a:t>Medicare for Persons with Disabilities Who Work</a:t>
            </a:r>
            <a:endParaRPr/>
          </a:p>
        </p:txBody>
      </p:sp>
      <p:sp>
        <p:nvSpPr>
          <p:cNvPr id="208" name="Google Shape;208;p26"/>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i="0" lang="en-US" sz="1800" u="none" cap="none" strike="noStrike">
                <a:solidFill>
                  <a:srgbClr val="10253F"/>
                </a:solidFill>
                <a:latin typeface="Calibri"/>
                <a:ea typeface="Calibri"/>
                <a:cs typeface="Calibri"/>
                <a:sym typeface="Calibri"/>
              </a:rPr>
              <a:t>www.socialsecurity.gov</a:t>
            </a:r>
            <a:endParaRPr/>
          </a:p>
        </p:txBody>
      </p:sp>
      <p:sp>
        <p:nvSpPr>
          <p:cNvPr id="209" name="Google Shape;209;p26"/>
          <p:cNvSpPr txBox="1"/>
          <p:nvPr/>
        </p:nvSpPr>
        <p:spPr>
          <a:xfrm>
            <a:off x="860612" y="5576047"/>
            <a:ext cx="6929717"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sng" cap="none" strike="noStrike">
                <a:solidFill>
                  <a:schemeClr val="hlink"/>
                </a:solidFill>
                <a:latin typeface="Calibri"/>
                <a:ea typeface="Calibri"/>
                <a:cs typeface="Calibri"/>
                <a:sym typeface="Calibri"/>
                <a:hlinkClick r:id="rId5"/>
              </a:rPr>
              <a:t>https://www.ssa.gov/redbook/eng/ssdi-only-employment-supports.htm</a:t>
            </a:r>
            <a:endParaRPr b="0" i="0" sz="16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11124_SSA_PPT_TemplateInterior2v2.jpg" id="214" name="Google Shape;214;p27"/>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215" name="Google Shape;215;p27"/>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216" name="Google Shape;216;p27"/>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i="0" lang="en-US" sz="2800" u="none" cap="none" strike="noStrike">
                <a:solidFill>
                  <a:srgbClr val="FFFFFF"/>
                </a:solidFill>
                <a:latin typeface="Calibri"/>
                <a:ea typeface="Calibri"/>
                <a:cs typeface="Calibri"/>
                <a:sym typeface="Calibri"/>
              </a:rPr>
              <a:t>Trial Work Period (TWP)</a:t>
            </a:r>
            <a:endParaRPr b="1" i="0" sz="2800" u="none" cap="none" strike="noStrike">
              <a:solidFill>
                <a:srgbClr val="FFFFFF"/>
              </a:solidFill>
              <a:latin typeface="Calibri"/>
              <a:ea typeface="Calibri"/>
              <a:cs typeface="Calibri"/>
              <a:sym typeface="Calibri"/>
            </a:endParaRPr>
          </a:p>
        </p:txBody>
      </p:sp>
      <p:sp>
        <p:nvSpPr>
          <p:cNvPr id="217" name="Google Shape;217;p27"/>
          <p:cNvSpPr txBox="1"/>
          <p:nvPr/>
        </p:nvSpPr>
        <p:spPr>
          <a:xfrm>
            <a:off x="128016" y="1600200"/>
            <a:ext cx="8848502" cy="47783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The TWP allows SSDI beneficiaries to test their ability to work and:</a:t>
            </a:r>
            <a:endParaRPr/>
          </a:p>
          <a:p>
            <a:pPr indent="0" lvl="0" marL="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Receive full SSDI benefits regardless of earnings</a:t>
            </a:r>
            <a:endParaRPr/>
          </a:p>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 </a:t>
            </a:r>
            <a:endParaRPr/>
          </a:p>
          <a:p>
            <a:pPr indent="-342900" lvl="0" marL="342900" marR="0" rtl="0" algn="l">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TWP starts when gross earnings are more than $940 for 2021 or work more than 80 hours in self-employment in a month</a:t>
            </a:r>
            <a:endParaRPr/>
          </a:p>
          <a:p>
            <a:pPr indent="0" lvl="0" marL="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TWP continues until 9 TWP service months accumulate (not necessarily consecutive) within a 60-month rolling period </a:t>
            </a:r>
            <a:endParaRPr/>
          </a:p>
          <a:p>
            <a:pPr indent="-215900" lvl="0" marL="342900" marR="0" rtl="0" algn="l">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215900" lvl="0" marL="342900" marR="0" rtl="0" algn="l">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218" name="Google Shape;218;p27"/>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i="0" lang="en-US" sz="1800" u="none" cap="none" strike="noStrike">
                <a:solidFill>
                  <a:srgbClr val="10253F"/>
                </a:solidFill>
                <a:latin typeface="Calibri"/>
                <a:ea typeface="Calibri"/>
                <a:cs typeface="Calibri"/>
                <a:sym typeface="Calibri"/>
              </a:rPr>
              <a:t>www.socialsecurity.gov</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8"/>
          <p:cNvSpPr txBox="1"/>
          <p:nvPr>
            <p:ph type="title"/>
          </p:nvPr>
        </p:nvSpPr>
        <p:spPr>
          <a:xfrm>
            <a:off x="1376363" y="31750"/>
            <a:ext cx="6934200" cy="993775"/>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4400"/>
              <a:buFont typeface="Calibri"/>
              <a:buNone/>
            </a:pPr>
            <a:r>
              <a:t/>
            </a:r>
            <a:endParaRPr u="sng"/>
          </a:p>
        </p:txBody>
      </p:sp>
      <p:sp>
        <p:nvSpPr>
          <p:cNvPr id="225" name="Google Shape;225;p28"/>
          <p:cNvSpPr/>
          <p:nvPr/>
        </p:nvSpPr>
        <p:spPr>
          <a:xfrm>
            <a:off x="2362200" y="4913313"/>
            <a:ext cx="6230938" cy="1273175"/>
          </a:xfrm>
          <a:prstGeom prst="homePlate">
            <a:avLst>
              <a:gd fmla="val 50000" name="adj"/>
            </a:avLst>
          </a:prstGeom>
          <a:solidFill>
            <a:srgbClr val="B7CCE4"/>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6" name="Google Shape;226;p28"/>
          <p:cNvSpPr/>
          <p:nvPr/>
        </p:nvSpPr>
        <p:spPr>
          <a:xfrm>
            <a:off x="801688" y="5000625"/>
            <a:ext cx="1471612" cy="1098550"/>
          </a:xfrm>
          <a:prstGeom prst="rect">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7" name="Google Shape;227;p28"/>
          <p:cNvSpPr/>
          <p:nvPr/>
        </p:nvSpPr>
        <p:spPr>
          <a:xfrm>
            <a:off x="2347913" y="4999038"/>
            <a:ext cx="2990850" cy="1098550"/>
          </a:xfrm>
          <a:prstGeom prst="rect">
            <a:avLst/>
          </a:prstGeom>
          <a:solidFill>
            <a:srgbClr val="93B3D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8" name="Google Shape;228;p28"/>
          <p:cNvSpPr txBox="1"/>
          <p:nvPr/>
        </p:nvSpPr>
        <p:spPr>
          <a:xfrm>
            <a:off x="47625" y="4189413"/>
            <a:ext cx="1344613" cy="5540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500"/>
              <a:buFont typeface="Arial"/>
              <a:buNone/>
            </a:pPr>
            <a:r>
              <a:rPr b="0" i="0" lang="en-US" sz="1500" u="none" cap="none" strike="noStrike">
                <a:solidFill>
                  <a:schemeClr val="dk1"/>
                </a:solidFill>
                <a:latin typeface="Arial"/>
                <a:ea typeface="Arial"/>
                <a:cs typeface="Arial"/>
                <a:sym typeface="Arial"/>
              </a:rPr>
              <a:t>1</a:t>
            </a:r>
            <a:r>
              <a:rPr b="0" baseline="30000" i="0" lang="en-US" sz="1500" u="none" cap="none" strike="noStrike">
                <a:solidFill>
                  <a:schemeClr val="dk1"/>
                </a:solidFill>
                <a:latin typeface="Arial"/>
                <a:ea typeface="Arial"/>
                <a:cs typeface="Arial"/>
                <a:sym typeface="Arial"/>
              </a:rPr>
              <a:t>St</a:t>
            </a:r>
            <a:r>
              <a:rPr b="0" i="0" lang="en-US" sz="1500" u="none" cap="none" strike="noStrike">
                <a:solidFill>
                  <a:schemeClr val="dk1"/>
                </a:solidFill>
                <a:latin typeface="Arial"/>
                <a:ea typeface="Arial"/>
                <a:cs typeface="Arial"/>
                <a:sym typeface="Arial"/>
              </a:rPr>
              <a:t> TWP Month:12/08</a:t>
            </a:r>
            <a:endParaRPr/>
          </a:p>
        </p:txBody>
      </p:sp>
      <p:cxnSp>
        <p:nvCxnSpPr>
          <p:cNvPr id="229" name="Google Shape;229;p28"/>
          <p:cNvCxnSpPr/>
          <p:nvPr/>
        </p:nvCxnSpPr>
        <p:spPr>
          <a:xfrm flipH="1">
            <a:off x="2311400" y="4137025"/>
            <a:ext cx="9525" cy="2246313"/>
          </a:xfrm>
          <a:prstGeom prst="straightConnector1">
            <a:avLst/>
          </a:prstGeom>
          <a:noFill/>
          <a:ln cap="flat" cmpd="sng" w="38100">
            <a:solidFill>
              <a:schemeClr val="dk1"/>
            </a:solidFill>
            <a:prstDash val="dash"/>
            <a:round/>
            <a:headEnd len="sm" w="sm" type="none"/>
            <a:tailEnd len="sm" w="sm" type="none"/>
          </a:ln>
        </p:spPr>
      </p:cxnSp>
      <p:sp>
        <p:nvSpPr>
          <p:cNvPr id="230" name="Google Shape;230;p28"/>
          <p:cNvSpPr txBox="1"/>
          <p:nvPr/>
        </p:nvSpPr>
        <p:spPr>
          <a:xfrm>
            <a:off x="1381125" y="4125913"/>
            <a:ext cx="911225" cy="6461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02/13; 03/13</a:t>
            </a:r>
            <a:endParaRPr/>
          </a:p>
        </p:txBody>
      </p:sp>
      <p:sp>
        <p:nvSpPr>
          <p:cNvPr id="231" name="Google Shape;231;p28"/>
          <p:cNvSpPr txBox="1"/>
          <p:nvPr/>
        </p:nvSpPr>
        <p:spPr>
          <a:xfrm>
            <a:off x="2286000" y="4264025"/>
            <a:ext cx="3254375" cy="3381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09/14; 08/15; 09/16; 01/19; 05/19</a:t>
            </a:r>
            <a:endParaRPr/>
          </a:p>
        </p:txBody>
      </p:sp>
      <p:sp>
        <p:nvSpPr>
          <p:cNvPr id="232" name="Google Shape;232;p28"/>
          <p:cNvSpPr txBox="1"/>
          <p:nvPr/>
        </p:nvSpPr>
        <p:spPr>
          <a:xfrm>
            <a:off x="2346325" y="5788025"/>
            <a:ext cx="2900363" cy="3222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500"/>
              <a:buFont typeface="Arial"/>
              <a:buNone/>
            </a:pPr>
            <a:r>
              <a:rPr b="0" i="0" lang="en-US" sz="1500" u="none" cap="none" strike="noStrike">
                <a:solidFill>
                  <a:schemeClr val="dk1"/>
                </a:solidFill>
                <a:latin typeface="Arial"/>
                <a:ea typeface="Arial"/>
                <a:cs typeface="Arial"/>
                <a:sym typeface="Arial"/>
              </a:rPr>
              <a:t>60 Month Period</a:t>
            </a:r>
            <a:endParaRPr/>
          </a:p>
        </p:txBody>
      </p:sp>
      <p:sp>
        <p:nvSpPr>
          <p:cNvPr id="233" name="Google Shape;233;p28"/>
          <p:cNvSpPr txBox="1"/>
          <p:nvPr/>
        </p:nvSpPr>
        <p:spPr>
          <a:xfrm>
            <a:off x="5365750" y="5060950"/>
            <a:ext cx="2967038" cy="10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500"/>
              <a:buFont typeface="Arial"/>
              <a:buNone/>
            </a:pPr>
            <a:r>
              <a:rPr b="0" i="0" lang="en-US" sz="1500" u="none" cap="none" strike="noStrike">
                <a:solidFill>
                  <a:schemeClr val="dk1"/>
                </a:solidFill>
                <a:latin typeface="Arial"/>
                <a:ea typeface="Arial"/>
                <a:cs typeface="Arial"/>
                <a:sym typeface="Arial"/>
              </a:rPr>
              <a:t>TWP Continues until</a:t>
            </a:r>
            <a:endParaRPr/>
          </a:p>
          <a:p>
            <a:pPr indent="0" lvl="0" marL="0" marR="0" rtl="0" algn="ctr">
              <a:spcBef>
                <a:spcPts val="0"/>
              </a:spcBef>
              <a:spcAft>
                <a:spcPts val="0"/>
              </a:spcAft>
              <a:buClr>
                <a:schemeClr val="dk1"/>
              </a:buClr>
              <a:buSzPts val="1500"/>
              <a:buFont typeface="Arial"/>
              <a:buNone/>
            </a:pPr>
            <a:r>
              <a:rPr b="0" i="0" lang="en-US" sz="1500" u="none" cap="none" strike="noStrike">
                <a:solidFill>
                  <a:schemeClr val="dk1"/>
                </a:solidFill>
                <a:latin typeface="Arial"/>
                <a:ea typeface="Arial"/>
                <a:cs typeface="Arial"/>
                <a:sym typeface="Arial"/>
              </a:rPr>
              <a:t>9 TWP service months fall</a:t>
            </a:r>
            <a:endParaRPr/>
          </a:p>
          <a:p>
            <a:pPr indent="0" lvl="0" marL="0" marR="0" rtl="0" algn="ctr">
              <a:spcBef>
                <a:spcPts val="0"/>
              </a:spcBef>
              <a:spcAft>
                <a:spcPts val="0"/>
              </a:spcAft>
              <a:buClr>
                <a:schemeClr val="dk1"/>
              </a:buClr>
              <a:buSzPts val="1500"/>
              <a:buFont typeface="Arial"/>
              <a:buNone/>
            </a:pPr>
            <a:r>
              <a:rPr b="0" i="0" lang="en-US" sz="1500" u="none" cap="none" strike="noStrike">
                <a:solidFill>
                  <a:schemeClr val="dk1"/>
                </a:solidFill>
                <a:latin typeface="Arial"/>
                <a:ea typeface="Arial"/>
                <a:cs typeface="Arial"/>
                <a:sym typeface="Arial"/>
              </a:rPr>
              <a:t>within a 60-consecutive</a:t>
            </a:r>
            <a:endParaRPr/>
          </a:p>
          <a:p>
            <a:pPr indent="0" lvl="0" marL="0" marR="0" rtl="0" algn="ctr">
              <a:spcBef>
                <a:spcPts val="0"/>
              </a:spcBef>
              <a:spcAft>
                <a:spcPts val="0"/>
              </a:spcAft>
              <a:buClr>
                <a:schemeClr val="dk1"/>
              </a:buClr>
              <a:buSzPts val="1500"/>
              <a:buFont typeface="Arial"/>
              <a:buNone/>
            </a:pPr>
            <a:r>
              <a:rPr b="0" i="0" lang="en-US" sz="1500" u="none" cap="none" strike="noStrike">
                <a:solidFill>
                  <a:schemeClr val="dk1"/>
                </a:solidFill>
                <a:latin typeface="Arial"/>
                <a:ea typeface="Arial"/>
                <a:cs typeface="Arial"/>
                <a:sym typeface="Arial"/>
              </a:rPr>
              <a:t>month period</a:t>
            </a:r>
            <a:endParaRPr/>
          </a:p>
        </p:txBody>
      </p:sp>
      <p:cxnSp>
        <p:nvCxnSpPr>
          <p:cNvPr id="234" name="Google Shape;234;p28"/>
          <p:cNvCxnSpPr/>
          <p:nvPr/>
        </p:nvCxnSpPr>
        <p:spPr>
          <a:xfrm>
            <a:off x="5478463" y="4306888"/>
            <a:ext cx="0" cy="1949450"/>
          </a:xfrm>
          <a:prstGeom prst="straightConnector1">
            <a:avLst/>
          </a:prstGeom>
          <a:noFill/>
          <a:ln cap="flat" cmpd="sng" w="38100">
            <a:solidFill>
              <a:schemeClr val="dk1"/>
            </a:solidFill>
            <a:prstDash val="dash"/>
            <a:round/>
            <a:headEnd len="sm" w="sm" type="none"/>
            <a:tailEnd len="sm" w="sm" type="none"/>
          </a:ln>
        </p:spPr>
      </p:cxnSp>
      <p:sp>
        <p:nvSpPr>
          <p:cNvPr id="235" name="Google Shape;235;p28"/>
          <p:cNvSpPr txBox="1"/>
          <p:nvPr/>
        </p:nvSpPr>
        <p:spPr>
          <a:xfrm>
            <a:off x="4651375" y="6407150"/>
            <a:ext cx="1368425"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06/19</a:t>
            </a:r>
            <a:endParaRPr/>
          </a:p>
        </p:txBody>
      </p:sp>
      <p:sp>
        <p:nvSpPr>
          <p:cNvPr id="236" name="Google Shape;236;p28"/>
          <p:cNvSpPr txBox="1"/>
          <p:nvPr/>
        </p:nvSpPr>
        <p:spPr>
          <a:xfrm>
            <a:off x="4140200" y="3167063"/>
            <a:ext cx="2686050" cy="6461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9</a:t>
            </a:r>
            <a:r>
              <a:rPr b="0" baseline="30000" i="0" lang="en-US" sz="1800" u="none" cap="none" strike="noStrike">
                <a:solidFill>
                  <a:schemeClr val="dk1"/>
                </a:solidFill>
                <a:latin typeface="Arial"/>
                <a:ea typeface="Arial"/>
                <a:cs typeface="Arial"/>
                <a:sym typeface="Arial"/>
              </a:rPr>
              <a:t>th</a:t>
            </a:r>
            <a:r>
              <a:rPr b="0" i="0" lang="en-US" sz="1800" u="none" cap="none" strike="noStrike">
                <a:solidFill>
                  <a:schemeClr val="dk1"/>
                </a:solidFill>
                <a:latin typeface="Arial"/>
                <a:ea typeface="Arial"/>
                <a:cs typeface="Arial"/>
                <a:sym typeface="Arial"/>
              </a:rPr>
              <a:t> month earnings went over TWP level: 06/19 </a:t>
            </a:r>
            <a:endParaRPr/>
          </a:p>
        </p:txBody>
      </p:sp>
      <p:cxnSp>
        <p:nvCxnSpPr>
          <p:cNvPr id="237" name="Google Shape;237;p28"/>
          <p:cNvCxnSpPr/>
          <p:nvPr/>
        </p:nvCxnSpPr>
        <p:spPr>
          <a:xfrm>
            <a:off x="5513388" y="3932238"/>
            <a:ext cx="0" cy="247650"/>
          </a:xfrm>
          <a:prstGeom prst="straightConnector1">
            <a:avLst/>
          </a:prstGeom>
          <a:noFill/>
          <a:ln cap="flat" cmpd="sng" w="9525">
            <a:solidFill>
              <a:schemeClr val="accent2"/>
            </a:solidFill>
            <a:prstDash val="solid"/>
            <a:round/>
            <a:headEnd len="sm" w="sm" type="none"/>
            <a:tailEnd len="med" w="med" type="triangle"/>
          </a:ln>
        </p:spPr>
      </p:cxnSp>
      <p:cxnSp>
        <p:nvCxnSpPr>
          <p:cNvPr id="238" name="Google Shape;238;p28"/>
          <p:cNvCxnSpPr/>
          <p:nvPr/>
        </p:nvCxnSpPr>
        <p:spPr>
          <a:xfrm>
            <a:off x="841375" y="4710113"/>
            <a:ext cx="0" cy="285750"/>
          </a:xfrm>
          <a:prstGeom prst="straightConnector1">
            <a:avLst/>
          </a:prstGeom>
          <a:noFill/>
          <a:ln cap="flat" cmpd="sng" w="9525">
            <a:solidFill>
              <a:schemeClr val="accent2"/>
            </a:solidFill>
            <a:prstDash val="solid"/>
            <a:round/>
            <a:headEnd len="sm" w="sm" type="none"/>
            <a:tailEnd len="med" w="med" type="triangle"/>
          </a:ln>
        </p:spPr>
      </p:cxnSp>
      <p:cxnSp>
        <p:nvCxnSpPr>
          <p:cNvPr id="239" name="Google Shape;239;p28"/>
          <p:cNvCxnSpPr/>
          <p:nvPr/>
        </p:nvCxnSpPr>
        <p:spPr>
          <a:xfrm>
            <a:off x="2112963" y="4665663"/>
            <a:ext cx="0" cy="285750"/>
          </a:xfrm>
          <a:prstGeom prst="straightConnector1">
            <a:avLst/>
          </a:prstGeom>
          <a:noFill/>
          <a:ln cap="flat" cmpd="sng" w="9525">
            <a:solidFill>
              <a:srgbClr val="FF0000"/>
            </a:solidFill>
            <a:prstDash val="solid"/>
            <a:round/>
            <a:headEnd len="sm" w="sm" type="none"/>
            <a:tailEnd len="med" w="med" type="triangle"/>
          </a:ln>
        </p:spPr>
      </p:cxnSp>
      <p:cxnSp>
        <p:nvCxnSpPr>
          <p:cNvPr id="240" name="Google Shape;240;p28"/>
          <p:cNvCxnSpPr/>
          <p:nvPr/>
        </p:nvCxnSpPr>
        <p:spPr>
          <a:xfrm>
            <a:off x="1703388" y="4651375"/>
            <a:ext cx="0" cy="285750"/>
          </a:xfrm>
          <a:prstGeom prst="straightConnector1">
            <a:avLst/>
          </a:prstGeom>
          <a:noFill/>
          <a:ln cap="flat" cmpd="sng" w="9525">
            <a:solidFill>
              <a:srgbClr val="FF0000"/>
            </a:solidFill>
            <a:prstDash val="solid"/>
            <a:round/>
            <a:headEnd len="sm" w="sm" type="none"/>
            <a:tailEnd len="med" w="med" type="triangle"/>
          </a:ln>
        </p:spPr>
      </p:cxnSp>
      <p:cxnSp>
        <p:nvCxnSpPr>
          <p:cNvPr id="241" name="Google Shape;241;p28"/>
          <p:cNvCxnSpPr/>
          <p:nvPr/>
        </p:nvCxnSpPr>
        <p:spPr>
          <a:xfrm>
            <a:off x="2455863" y="4600575"/>
            <a:ext cx="0" cy="284163"/>
          </a:xfrm>
          <a:prstGeom prst="straightConnector1">
            <a:avLst/>
          </a:prstGeom>
          <a:noFill/>
          <a:ln cap="flat" cmpd="sng" w="9525">
            <a:solidFill>
              <a:schemeClr val="accent2"/>
            </a:solidFill>
            <a:prstDash val="solid"/>
            <a:round/>
            <a:headEnd len="sm" w="sm" type="none"/>
            <a:tailEnd len="med" w="med" type="triangle"/>
          </a:ln>
        </p:spPr>
      </p:cxnSp>
      <p:cxnSp>
        <p:nvCxnSpPr>
          <p:cNvPr id="242" name="Google Shape;242;p28"/>
          <p:cNvCxnSpPr/>
          <p:nvPr/>
        </p:nvCxnSpPr>
        <p:spPr>
          <a:xfrm>
            <a:off x="3276600" y="4600575"/>
            <a:ext cx="0" cy="284163"/>
          </a:xfrm>
          <a:prstGeom prst="straightConnector1">
            <a:avLst/>
          </a:prstGeom>
          <a:noFill/>
          <a:ln cap="flat" cmpd="sng" w="9525">
            <a:solidFill>
              <a:schemeClr val="accent2"/>
            </a:solidFill>
            <a:prstDash val="solid"/>
            <a:round/>
            <a:headEnd len="sm" w="sm" type="none"/>
            <a:tailEnd len="med" w="med" type="triangle"/>
          </a:ln>
        </p:spPr>
      </p:cxnSp>
      <p:cxnSp>
        <p:nvCxnSpPr>
          <p:cNvPr id="243" name="Google Shape;243;p28"/>
          <p:cNvCxnSpPr/>
          <p:nvPr/>
        </p:nvCxnSpPr>
        <p:spPr>
          <a:xfrm>
            <a:off x="4191000" y="4578350"/>
            <a:ext cx="0" cy="285750"/>
          </a:xfrm>
          <a:prstGeom prst="straightConnector1">
            <a:avLst/>
          </a:prstGeom>
          <a:noFill/>
          <a:ln cap="flat" cmpd="sng" w="9525">
            <a:solidFill>
              <a:schemeClr val="accent2"/>
            </a:solidFill>
            <a:prstDash val="solid"/>
            <a:round/>
            <a:headEnd len="sm" w="sm" type="none"/>
            <a:tailEnd len="med" w="med" type="triangle"/>
          </a:ln>
        </p:spPr>
      </p:cxnSp>
      <p:cxnSp>
        <p:nvCxnSpPr>
          <p:cNvPr id="244" name="Google Shape;244;p28"/>
          <p:cNvCxnSpPr/>
          <p:nvPr/>
        </p:nvCxnSpPr>
        <p:spPr>
          <a:xfrm>
            <a:off x="5314950" y="4586288"/>
            <a:ext cx="0" cy="285750"/>
          </a:xfrm>
          <a:prstGeom prst="straightConnector1">
            <a:avLst/>
          </a:prstGeom>
          <a:noFill/>
          <a:ln cap="flat" cmpd="sng" w="9525">
            <a:solidFill>
              <a:schemeClr val="accent2"/>
            </a:solidFill>
            <a:prstDash val="solid"/>
            <a:round/>
            <a:headEnd len="sm" w="sm" type="none"/>
            <a:tailEnd len="med" w="med" type="triangle"/>
          </a:ln>
        </p:spPr>
      </p:cxnSp>
      <p:cxnSp>
        <p:nvCxnSpPr>
          <p:cNvPr id="245" name="Google Shape;245;p28"/>
          <p:cNvCxnSpPr/>
          <p:nvPr/>
        </p:nvCxnSpPr>
        <p:spPr>
          <a:xfrm>
            <a:off x="5091113" y="4600575"/>
            <a:ext cx="0" cy="284163"/>
          </a:xfrm>
          <a:prstGeom prst="straightConnector1">
            <a:avLst/>
          </a:prstGeom>
          <a:noFill/>
          <a:ln cap="flat" cmpd="sng" w="9525">
            <a:solidFill>
              <a:schemeClr val="accent2"/>
            </a:solidFill>
            <a:prstDash val="solid"/>
            <a:round/>
            <a:headEnd len="sm" w="sm" type="none"/>
            <a:tailEnd len="med" w="med" type="triangle"/>
          </a:ln>
        </p:spPr>
      </p:cxnSp>
      <p:cxnSp>
        <p:nvCxnSpPr>
          <p:cNvPr id="246" name="Google Shape;246;p28"/>
          <p:cNvCxnSpPr/>
          <p:nvPr/>
        </p:nvCxnSpPr>
        <p:spPr>
          <a:xfrm>
            <a:off x="2286000" y="5791200"/>
            <a:ext cx="0" cy="285750"/>
          </a:xfrm>
          <a:prstGeom prst="straightConnector1">
            <a:avLst/>
          </a:prstGeom>
          <a:noFill/>
          <a:ln cap="flat" cmpd="sng" w="9525">
            <a:solidFill>
              <a:srgbClr val="4A7DBA"/>
            </a:solidFill>
            <a:prstDash val="solid"/>
            <a:round/>
            <a:headEnd len="sm" w="sm" type="none"/>
            <a:tailEnd len="med" w="med" type="triangle"/>
          </a:ln>
        </p:spPr>
      </p:cxnSp>
      <p:sp>
        <p:nvSpPr>
          <p:cNvPr id="247" name="Google Shape;247;p28"/>
          <p:cNvSpPr/>
          <p:nvPr/>
        </p:nvSpPr>
        <p:spPr>
          <a:xfrm>
            <a:off x="2455863" y="6224588"/>
            <a:ext cx="2805112" cy="287337"/>
          </a:xfrm>
          <a:prstGeom prst="leftArrow">
            <a:avLst>
              <a:gd fmla="val 50000" name="adj1"/>
              <a:gd fmla="val 50000" name="adj2"/>
            </a:avLst>
          </a:prstGeom>
          <a:solidFill>
            <a:schemeClr val="accent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8" name="Google Shape;248;p28"/>
          <p:cNvSpPr txBox="1"/>
          <p:nvPr/>
        </p:nvSpPr>
        <p:spPr>
          <a:xfrm>
            <a:off x="1549400" y="6415088"/>
            <a:ext cx="1368425"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07/14</a:t>
            </a:r>
            <a:endParaRPr/>
          </a:p>
        </p:txBody>
      </p:sp>
      <p:sp>
        <p:nvSpPr>
          <p:cNvPr id="249" name="Google Shape;249;p28"/>
          <p:cNvSpPr txBox="1"/>
          <p:nvPr/>
        </p:nvSpPr>
        <p:spPr>
          <a:xfrm>
            <a:off x="307975" y="1596113"/>
            <a:ext cx="8686800" cy="156966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Count back 60 months from the 9</a:t>
            </a:r>
            <a:r>
              <a:rPr b="0" baseline="30000" i="0" lang="en-US" sz="2400" u="none" cap="none" strike="noStrike">
                <a:solidFill>
                  <a:schemeClr val="dk1"/>
                </a:solidFill>
                <a:latin typeface="Arial"/>
                <a:ea typeface="Arial"/>
                <a:cs typeface="Arial"/>
                <a:sym typeface="Arial"/>
              </a:rPr>
              <a:t>th</a:t>
            </a:r>
            <a:r>
              <a:rPr b="0" i="0" lang="en-US" sz="2400" u="none" cap="none" strike="noStrike">
                <a:solidFill>
                  <a:schemeClr val="dk1"/>
                </a:solidFill>
                <a:latin typeface="Arial"/>
                <a:ea typeface="Arial"/>
                <a:cs typeface="Arial"/>
                <a:sym typeface="Arial"/>
              </a:rPr>
              <a:t> TWP month</a:t>
            </a:r>
            <a:endParaRPr/>
          </a:p>
          <a:p>
            <a:pPr indent="-457200" lvl="0" marL="4572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Months before the 60-month period do not count</a:t>
            </a:r>
            <a:endParaRPr/>
          </a:p>
          <a:p>
            <a:pPr indent="-457200" lvl="0" marL="4572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The TWP continues until 9 TWP months are worked within a 60-consecutive month period</a:t>
            </a:r>
            <a:endParaRPr/>
          </a:p>
        </p:txBody>
      </p:sp>
      <p:sp>
        <p:nvSpPr>
          <p:cNvPr id="250" name="Google Shape;250;p28"/>
          <p:cNvSpPr txBox="1"/>
          <p:nvPr/>
        </p:nvSpPr>
        <p:spPr>
          <a:xfrm>
            <a:off x="6138863" y="3957638"/>
            <a:ext cx="2755900" cy="7858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500"/>
              <a:buFont typeface="Arial"/>
              <a:buNone/>
            </a:pPr>
            <a:r>
              <a:rPr b="0" i="0" lang="en-US" sz="1500" u="none" cap="none" strike="noStrike">
                <a:solidFill>
                  <a:schemeClr val="dk1"/>
                </a:solidFill>
                <a:latin typeface="Arial"/>
                <a:ea typeface="Arial"/>
                <a:cs typeface="Arial"/>
                <a:sym typeface="Arial"/>
              </a:rPr>
              <a:t>3 months were prior to the 60 month period, so only 6 TWP months are used as of 06/19</a:t>
            </a:r>
            <a:endParaRPr/>
          </a:p>
        </p:txBody>
      </p:sp>
      <p:sp>
        <p:nvSpPr>
          <p:cNvPr id="251" name="Google Shape;251;p28"/>
          <p:cNvSpPr/>
          <p:nvPr/>
        </p:nvSpPr>
        <p:spPr>
          <a:xfrm>
            <a:off x="5954713" y="3651250"/>
            <a:ext cx="3124200" cy="1233488"/>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252" name="Google Shape;252;p28"/>
          <p:cNvCxnSpPr/>
          <p:nvPr/>
        </p:nvCxnSpPr>
        <p:spPr>
          <a:xfrm flipH="1">
            <a:off x="6364288" y="4781550"/>
            <a:ext cx="336550" cy="246063"/>
          </a:xfrm>
          <a:prstGeom prst="straightConnector1">
            <a:avLst/>
          </a:prstGeom>
          <a:noFill/>
          <a:ln cap="flat" cmpd="sng" w="9525">
            <a:solidFill>
              <a:schemeClr val="accent2"/>
            </a:solidFill>
            <a:prstDash val="solid"/>
            <a:round/>
            <a:headEnd len="sm" w="sm" type="none"/>
            <a:tailEnd len="med" w="med" type="triangle"/>
          </a:ln>
        </p:spPr>
      </p:cxnSp>
      <p:pic>
        <p:nvPicPr>
          <p:cNvPr descr="11124_SSA_PPT_TemplateInterior2v2.jpg" id="253" name="Google Shape;253;p28"/>
          <p:cNvPicPr preferRelativeResize="0"/>
          <p:nvPr/>
        </p:nvPicPr>
        <p:blipFill rotWithShape="1">
          <a:blip r:embed="rId3">
            <a:alphaModFix/>
          </a:blip>
          <a:srcRect b="86419" l="0" r="0" t="0"/>
          <a:stretch/>
        </p:blipFill>
        <p:spPr>
          <a:xfrm>
            <a:off x="0" y="0"/>
            <a:ext cx="9144000" cy="1081086"/>
          </a:xfrm>
          <a:prstGeom prst="rect">
            <a:avLst/>
          </a:prstGeom>
          <a:noFill/>
          <a:ln>
            <a:noFill/>
          </a:ln>
        </p:spPr>
      </p:pic>
      <p:sp>
        <p:nvSpPr>
          <p:cNvPr id="254" name="Google Shape;254;p28"/>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i="0" lang="en-US" sz="2800" u="none" cap="none" strike="noStrike">
                <a:solidFill>
                  <a:srgbClr val="FFFFFF"/>
                </a:solidFill>
                <a:latin typeface="Calibri"/>
                <a:ea typeface="Calibri"/>
                <a:cs typeface="Calibri"/>
                <a:sym typeface="Calibri"/>
              </a:rPr>
              <a:t>Trial Work Period (TWP)</a:t>
            </a:r>
            <a:endParaRPr b="1" i="0" sz="2800" u="none" cap="none" strike="noStrik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descr="11124_SSA_PPT_TemplateInterior2v2.jpg" id="259" name="Google Shape;259;p29"/>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260" name="Google Shape;260;p29"/>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261" name="Google Shape;261;p29"/>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i="0" lang="en-US" sz="2800" u="none" cap="none" strike="noStrike">
                <a:solidFill>
                  <a:srgbClr val="FFFFFF"/>
                </a:solidFill>
                <a:latin typeface="Calibri"/>
                <a:ea typeface="Calibri"/>
                <a:cs typeface="Calibri"/>
                <a:sym typeface="Calibri"/>
              </a:rPr>
              <a:t>Extended Period of Eligibility (EPE)	</a:t>
            </a:r>
            <a:endParaRPr b="1" i="0" sz="2800" u="none" cap="none" strike="noStrike">
              <a:solidFill>
                <a:srgbClr val="FFFFFF"/>
              </a:solidFill>
              <a:latin typeface="Calibri"/>
              <a:ea typeface="Calibri"/>
              <a:cs typeface="Calibri"/>
              <a:sym typeface="Calibri"/>
            </a:endParaRPr>
          </a:p>
        </p:txBody>
      </p:sp>
      <p:sp>
        <p:nvSpPr>
          <p:cNvPr id="262" name="Google Shape;262;p29"/>
          <p:cNvSpPr txBox="1"/>
          <p:nvPr/>
        </p:nvSpPr>
        <p:spPr>
          <a:xfrm>
            <a:off x="128016" y="1600200"/>
            <a:ext cx="8848502" cy="4778375"/>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EPE is 36-month re-entitlement period</a:t>
            </a:r>
            <a:endParaRPr/>
          </a:p>
          <a:p>
            <a:pPr indent="0" lvl="0" marL="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During the EPE:</a:t>
            </a:r>
            <a:endParaRPr/>
          </a:p>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	-If work or monthly earnings are </a:t>
            </a:r>
            <a:r>
              <a:rPr b="1" i="0" lang="en-US" sz="2000" u="none" cap="none" strike="noStrike">
                <a:solidFill>
                  <a:schemeClr val="dk1"/>
                </a:solidFill>
                <a:latin typeface="Calibri"/>
                <a:ea typeface="Calibri"/>
                <a:cs typeface="Calibri"/>
                <a:sym typeface="Calibri"/>
              </a:rPr>
              <a:t>below SGA</a:t>
            </a:r>
            <a:r>
              <a:rPr b="0" i="0" lang="en-US" sz="2000" u="none" cap="none" strike="noStrike">
                <a:solidFill>
                  <a:schemeClr val="dk1"/>
                </a:solidFill>
                <a:latin typeface="Calibri"/>
                <a:ea typeface="Calibri"/>
                <a:cs typeface="Calibri"/>
                <a:sym typeface="Calibri"/>
              </a:rPr>
              <a:t>, benefits are </a:t>
            </a:r>
            <a:r>
              <a:rPr b="1" i="0" lang="en-US" sz="2000" u="none" cap="none" strike="noStrike">
                <a:solidFill>
                  <a:schemeClr val="dk1"/>
                </a:solidFill>
                <a:latin typeface="Calibri"/>
                <a:ea typeface="Calibri"/>
                <a:cs typeface="Calibri"/>
                <a:sym typeface="Calibri"/>
              </a:rPr>
              <a:t>payable</a:t>
            </a:r>
            <a:endParaRPr/>
          </a:p>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	-If work or monthly earnings are </a:t>
            </a:r>
            <a:r>
              <a:rPr b="1" i="0" lang="en-US" sz="2000" u="none" cap="none" strike="noStrike">
                <a:solidFill>
                  <a:schemeClr val="dk1"/>
                </a:solidFill>
                <a:latin typeface="Calibri"/>
                <a:ea typeface="Calibri"/>
                <a:cs typeface="Calibri"/>
                <a:sym typeface="Calibri"/>
              </a:rPr>
              <a:t>above SGA</a:t>
            </a:r>
            <a:r>
              <a:rPr b="0" i="0" lang="en-US" sz="2000" u="none" cap="none" strike="noStrike">
                <a:solidFill>
                  <a:schemeClr val="dk1"/>
                </a:solidFill>
                <a:latin typeface="Calibri"/>
                <a:ea typeface="Calibri"/>
                <a:cs typeface="Calibri"/>
                <a:sym typeface="Calibri"/>
              </a:rPr>
              <a:t>, benefits are </a:t>
            </a:r>
            <a:r>
              <a:rPr b="1" i="0" lang="en-US" sz="2000" u="none" cap="none" strike="noStrike">
                <a:solidFill>
                  <a:schemeClr val="dk1"/>
                </a:solidFill>
                <a:latin typeface="Calibri"/>
                <a:ea typeface="Calibri"/>
                <a:cs typeface="Calibri"/>
                <a:sym typeface="Calibri"/>
              </a:rPr>
              <a:t>suspended</a:t>
            </a:r>
            <a:endParaRPr/>
          </a:p>
          <a:p>
            <a:pPr indent="0" lvl="0" marL="0" marR="0" rtl="0" algn="l">
              <a:spcBef>
                <a:spcPts val="0"/>
              </a:spcBef>
              <a:spcAft>
                <a:spcPts val="0"/>
              </a:spcAft>
              <a:buNone/>
            </a:pPr>
            <a:r>
              <a:t/>
            </a:r>
            <a:endParaRPr b="1" i="0" sz="20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EPE begins with the first month after the TWP ends</a:t>
            </a:r>
            <a:endParaRPr/>
          </a:p>
          <a:p>
            <a:pPr indent="0" lvl="0" marL="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SGA after EPE results in benefit termination.</a:t>
            </a:r>
            <a:endParaRPr/>
          </a:p>
        </p:txBody>
      </p:sp>
      <p:sp>
        <p:nvSpPr>
          <p:cNvPr id="263" name="Google Shape;263;p29"/>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i="0" lang="en-US" sz="1800" u="none" cap="none" strike="noStrike">
                <a:solidFill>
                  <a:srgbClr val="10253F"/>
                </a:solidFill>
                <a:latin typeface="Calibri"/>
                <a:ea typeface="Calibri"/>
                <a:cs typeface="Calibri"/>
                <a:sym typeface="Calibri"/>
              </a:rPr>
              <a:t>www.socialsecurity.gov</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descr="11124_SSA_PPT_TemplateInterior2v2.jpg" id="268" name="Google Shape;268;p30"/>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269" name="Google Shape;269;p30"/>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270" name="Google Shape;270;p30"/>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i="0" lang="en-US" sz="2800" u="none" cap="none" strike="noStrike">
                <a:solidFill>
                  <a:srgbClr val="FFFFFF"/>
                </a:solidFill>
                <a:latin typeface="Calibri"/>
                <a:ea typeface="Calibri"/>
                <a:cs typeface="Calibri"/>
                <a:sym typeface="Calibri"/>
              </a:rPr>
              <a:t>Extended Period of Eligibility (EPE)	</a:t>
            </a:r>
            <a:endParaRPr b="1" i="0" sz="2800" u="none" cap="none" strike="noStrike">
              <a:solidFill>
                <a:srgbClr val="FFFFFF"/>
              </a:solidFill>
              <a:latin typeface="Calibri"/>
              <a:ea typeface="Calibri"/>
              <a:cs typeface="Calibri"/>
              <a:sym typeface="Calibri"/>
            </a:endParaRPr>
          </a:p>
        </p:txBody>
      </p:sp>
      <p:sp>
        <p:nvSpPr>
          <p:cNvPr id="271" name="Google Shape;271;p30"/>
          <p:cNvSpPr txBox="1"/>
          <p:nvPr/>
        </p:nvSpPr>
        <p:spPr>
          <a:xfrm>
            <a:off x="128016" y="1600200"/>
            <a:ext cx="8848502" cy="47783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Cessation Month and Grace Period:</a:t>
            </a:r>
            <a:endParaRPr/>
          </a:p>
          <a:p>
            <a:pPr indent="-285750" lvl="0" marL="285750" marR="0" rtl="0" algn="l">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Cessation Month- First month the beneficiary engages in SGA in the EPE</a:t>
            </a:r>
            <a:endParaRPr/>
          </a:p>
          <a:p>
            <a:pPr indent="-285750" lvl="0" marL="285750" marR="0" rtl="0" algn="l">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Grace Period- The two months following the cessation month. Benefits are paid whether or not the beneficiary is earning over SGA. </a:t>
            </a:r>
            <a:endParaRPr/>
          </a:p>
          <a:p>
            <a:pPr indent="0" lvl="0" marL="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Benefit Termination Month:</a:t>
            </a:r>
            <a:endParaRPr/>
          </a:p>
          <a:p>
            <a:pPr indent="-285750" lvl="0" marL="285750" marR="0" rtl="0" algn="l">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The first month no benefits are payable after the EPE</a:t>
            </a:r>
            <a:endParaRPr/>
          </a:p>
          <a:p>
            <a:pPr indent="-158750" lvl="0" marL="285750" marR="0" rtl="0" algn="l">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158750" lvl="0" marL="285750" marR="0" rtl="0" algn="l">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*Note: The EPE can continue indefinitely if SGA is never performed after the 36</a:t>
            </a:r>
            <a:r>
              <a:rPr b="0" baseline="30000" i="0" lang="en-US" sz="2000" u="none" cap="none" strike="noStrike">
                <a:solidFill>
                  <a:schemeClr val="dk1"/>
                </a:solidFill>
                <a:latin typeface="Calibri"/>
                <a:ea typeface="Calibri"/>
                <a:cs typeface="Calibri"/>
                <a:sym typeface="Calibri"/>
              </a:rPr>
              <a:t>th</a:t>
            </a:r>
            <a:r>
              <a:rPr b="0" i="0" lang="en-US" sz="2000" u="none" cap="none" strike="noStrike">
                <a:solidFill>
                  <a:schemeClr val="dk1"/>
                </a:solidFill>
                <a:latin typeface="Calibri"/>
                <a:ea typeface="Calibri"/>
                <a:cs typeface="Calibri"/>
                <a:sym typeface="Calibri"/>
              </a:rPr>
              <a:t> month </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2" name="Google Shape;272;p30"/>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i="0" lang="en-US" sz="1800" u="none" cap="none" strike="noStrike">
                <a:solidFill>
                  <a:srgbClr val="10253F"/>
                </a:solidFill>
                <a:latin typeface="Calibri"/>
                <a:ea typeface="Calibri"/>
                <a:cs typeface="Calibri"/>
                <a:sym typeface="Calibri"/>
              </a:rPr>
              <a:t>www.socialsecurity.gov</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1"/>
          <p:cNvSpPr/>
          <p:nvPr/>
        </p:nvSpPr>
        <p:spPr>
          <a:xfrm>
            <a:off x="2284413" y="2647950"/>
            <a:ext cx="6230937" cy="1881188"/>
          </a:xfrm>
          <a:prstGeom prst="homePlate">
            <a:avLst>
              <a:gd fmla="val 50000" name="adj"/>
            </a:avLst>
          </a:prstGeom>
          <a:solidFill>
            <a:srgbClr val="B7CCE4"/>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9" name="Google Shape;279;p31"/>
          <p:cNvSpPr/>
          <p:nvPr/>
        </p:nvSpPr>
        <p:spPr>
          <a:xfrm>
            <a:off x="812800" y="3038475"/>
            <a:ext cx="1471613" cy="1098550"/>
          </a:xfrm>
          <a:prstGeom prst="rect">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0" name="Google Shape;280;p31"/>
          <p:cNvSpPr/>
          <p:nvPr/>
        </p:nvSpPr>
        <p:spPr>
          <a:xfrm>
            <a:off x="2284413" y="3038475"/>
            <a:ext cx="2900362" cy="1098550"/>
          </a:xfrm>
          <a:prstGeom prst="rect">
            <a:avLst/>
          </a:prstGeom>
          <a:solidFill>
            <a:srgbClr val="93B3D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1" name="Google Shape;281;p31"/>
          <p:cNvSpPr txBox="1"/>
          <p:nvPr/>
        </p:nvSpPr>
        <p:spPr>
          <a:xfrm>
            <a:off x="812800" y="3241675"/>
            <a:ext cx="1471613" cy="7858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500"/>
              <a:buFont typeface="Arial"/>
              <a:buNone/>
            </a:pPr>
            <a:r>
              <a:rPr b="0" i="0" lang="en-US" sz="1500" u="none" cap="none" strike="noStrike">
                <a:solidFill>
                  <a:schemeClr val="dk1"/>
                </a:solidFill>
                <a:latin typeface="Arial"/>
                <a:ea typeface="Arial"/>
                <a:cs typeface="Arial"/>
                <a:sym typeface="Arial"/>
              </a:rPr>
              <a:t>9-Month</a:t>
            </a:r>
            <a:endParaRPr/>
          </a:p>
          <a:p>
            <a:pPr indent="0" lvl="0" marL="0" marR="0" rtl="0" algn="ctr">
              <a:spcBef>
                <a:spcPts val="0"/>
              </a:spcBef>
              <a:spcAft>
                <a:spcPts val="0"/>
              </a:spcAft>
              <a:buClr>
                <a:schemeClr val="dk1"/>
              </a:buClr>
              <a:buSzPts val="1500"/>
              <a:buFont typeface="Arial"/>
              <a:buNone/>
            </a:pPr>
            <a:r>
              <a:rPr b="0" i="0" lang="en-US" sz="1500" u="none" cap="none" strike="noStrike">
                <a:solidFill>
                  <a:schemeClr val="dk1"/>
                </a:solidFill>
                <a:latin typeface="Arial"/>
                <a:ea typeface="Arial"/>
                <a:cs typeface="Arial"/>
                <a:sym typeface="Arial"/>
              </a:rPr>
              <a:t>Trial Work Period</a:t>
            </a:r>
            <a:endParaRPr/>
          </a:p>
        </p:txBody>
      </p:sp>
      <p:cxnSp>
        <p:nvCxnSpPr>
          <p:cNvPr id="282" name="Google Shape;282;p31"/>
          <p:cNvCxnSpPr>
            <a:stCxn id="283" idx="3"/>
          </p:cNvCxnSpPr>
          <p:nvPr/>
        </p:nvCxnSpPr>
        <p:spPr>
          <a:xfrm>
            <a:off x="2273300" y="2378075"/>
            <a:ext cx="0" cy="1981200"/>
          </a:xfrm>
          <a:prstGeom prst="straightConnector1">
            <a:avLst/>
          </a:prstGeom>
          <a:noFill/>
          <a:ln cap="flat" cmpd="sng" w="38100">
            <a:solidFill>
              <a:schemeClr val="dk1"/>
            </a:solidFill>
            <a:prstDash val="dash"/>
            <a:round/>
            <a:headEnd len="sm" w="sm" type="none"/>
            <a:tailEnd len="sm" w="sm" type="none"/>
          </a:ln>
        </p:spPr>
      </p:cxnSp>
      <p:sp>
        <p:nvSpPr>
          <p:cNvPr id="283" name="Google Shape;283;p31"/>
          <p:cNvSpPr txBox="1"/>
          <p:nvPr/>
        </p:nvSpPr>
        <p:spPr>
          <a:xfrm>
            <a:off x="1166813" y="1778000"/>
            <a:ext cx="1106487"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Month TWP ends (T9)</a:t>
            </a:r>
            <a:endParaRPr/>
          </a:p>
        </p:txBody>
      </p:sp>
      <p:cxnSp>
        <p:nvCxnSpPr>
          <p:cNvPr id="284" name="Google Shape;284;p31"/>
          <p:cNvCxnSpPr/>
          <p:nvPr/>
        </p:nvCxnSpPr>
        <p:spPr>
          <a:xfrm>
            <a:off x="2112963" y="2187575"/>
            <a:ext cx="342900" cy="0"/>
          </a:xfrm>
          <a:prstGeom prst="straightConnector1">
            <a:avLst/>
          </a:prstGeom>
          <a:noFill/>
          <a:ln cap="flat" cmpd="sng" w="25400">
            <a:solidFill>
              <a:schemeClr val="dk1"/>
            </a:solidFill>
            <a:prstDash val="solid"/>
            <a:round/>
            <a:headEnd len="med" w="med" type="triangle"/>
            <a:tailEnd len="med" w="med" type="triangle"/>
          </a:ln>
        </p:spPr>
      </p:cxnSp>
      <p:sp>
        <p:nvSpPr>
          <p:cNvPr id="285" name="Google Shape;285;p31"/>
          <p:cNvSpPr txBox="1"/>
          <p:nvPr/>
        </p:nvSpPr>
        <p:spPr>
          <a:xfrm>
            <a:off x="2306638" y="1789113"/>
            <a:ext cx="1106487"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Month EPE Begins (E1)</a:t>
            </a:r>
            <a:endParaRPr/>
          </a:p>
        </p:txBody>
      </p:sp>
      <p:sp>
        <p:nvSpPr>
          <p:cNvPr id="286" name="Google Shape;286;p31"/>
          <p:cNvSpPr txBox="1"/>
          <p:nvPr/>
        </p:nvSpPr>
        <p:spPr>
          <a:xfrm>
            <a:off x="2284413" y="3241675"/>
            <a:ext cx="2900362" cy="5540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500"/>
              <a:buFont typeface="Arial"/>
              <a:buNone/>
            </a:pPr>
            <a:r>
              <a:rPr b="0" i="0" lang="en-US" sz="1500" u="none" cap="none" strike="noStrike">
                <a:solidFill>
                  <a:schemeClr val="dk1"/>
                </a:solidFill>
                <a:latin typeface="Arial"/>
                <a:ea typeface="Arial"/>
                <a:cs typeface="Arial"/>
                <a:sym typeface="Arial"/>
              </a:rPr>
              <a:t>36-Month</a:t>
            </a:r>
            <a:endParaRPr/>
          </a:p>
          <a:p>
            <a:pPr indent="0" lvl="0" marL="0" marR="0" rtl="0" algn="ctr">
              <a:spcBef>
                <a:spcPts val="0"/>
              </a:spcBef>
              <a:spcAft>
                <a:spcPts val="0"/>
              </a:spcAft>
              <a:buClr>
                <a:schemeClr val="dk1"/>
              </a:buClr>
              <a:buSzPts val="1500"/>
              <a:buFont typeface="Arial"/>
              <a:buNone/>
            </a:pPr>
            <a:r>
              <a:rPr b="0" i="0" lang="en-US" sz="1500" u="none" cap="none" strike="noStrike">
                <a:solidFill>
                  <a:schemeClr val="dk1"/>
                </a:solidFill>
                <a:latin typeface="Arial"/>
                <a:ea typeface="Arial"/>
                <a:cs typeface="Arial"/>
                <a:sym typeface="Arial"/>
              </a:rPr>
              <a:t>Re-Entitlement Period</a:t>
            </a:r>
            <a:endParaRPr/>
          </a:p>
        </p:txBody>
      </p:sp>
      <p:sp>
        <p:nvSpPr>
          <p:cNvPr id="287" name="Google Shape;287;p31"/>
          <p:cNvSpPr txBox="1"/>
          <p:nvPr/>
        </p:nvSpPr>
        <p:spPr>
          <a:xfrm>
            <a:off x="5191125" y="3241675"/>
            <a:ext cx="2967038" cy="7842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500"/>
              <a:buFont typeface="Arial"/>
              <a:buNone/>
            </a:pPr>
            <a:r>
              <a:rPr b="0" i="0" lang="en-US" sz="1500" u="none" cap="none" strike="noStrike">
                <a:solidFill>
                  <a:schemeClr val="dk1"/>
                </a:solidFill>
                <a:latin typeface="Arial"/>
                <a:ea typeface="Arial"/>
                <a:cs typeface="Arial"/>
                <a:sym typeface="Arial"/>
              </a:rPr>
              <a:t>EPE continues until</a:t>
            </a:r>
            <a:endParaRPr/>
          </a:p>
          <a:p>
            <a:pPr indent="0" lvl="0" marL="0" marR="0" rtl="0" algn="ctr">
              <a:spcBef>
                <a:spcPts val="0"/>
              </a:spcBef>
              <a:spcAft>
                <a:spcPts val="0"/>
              </a:spcAft>
              <a:buClr>
                <a:schemeClr val="dk1"/>
              </a:buClr>
              <a:buSzPts val="1500"/>
              <a:buFont typeface="Arial"/>
              <a:buNone/>
            </a:pPr>
            <a:r>
              <a:rPr b="0" i="0" lang="en-US" sz="1500" u="none" cap="none" strike="noStrike">
                <a:solidFill>
                  <a:schemeClr val="dk1"/>
                </a:solidFill>
                <a:latin typeface="Arial"/>
                <a:ea typeface="Arial"/>
                <a:cs typeface="Arial"/>
                <a:sym typeface="Arial"/>
              </a:rPr>
              <a:t>SGA is preformed after the 36</a:t>
            </a:r>
            <a:r>
              <a:rPr b="0" baseline="30000" i="0" lang="en-US" sz="1500" u="none" cap="none" strike="noStrike">
                <a:solidFill>
                  <a:schemeClr val="dk1"/>
                </a:solidFill>
                <a:latin typeface="Arial"/>
                <a:ea typeface="Arial"/>
                <a:cs typeface="Arial"/>
                <a:sym typeface="Arial"/>
              </a:rPr>
              <a:t>th</a:t>
            </a:r>
            <a:endParaRPr b="0" i="0" sz="1500" u="none" cap="none" strike="noStrike">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500"/>
              <a:buFont typeface="Arial"/>
              <a:buNone/>
            </a:pPr>
            <a:r>
              <a:rPr b="0" i="0" lang="en-US" sz="1500" u="none" cap="none" strike="noStrike">
                <a:solidFill>
                  <a:schemeClr val="dk1"/>
                </a:solidFill>
                <a:latin typeface="Arial"/>
                <a:ea typeface="Arial"/>
                <a:cs typeface="Arial"/>
                <a:sym typeface="Arial"/>
              </a:rPr>
              <a:t>month</a:t>
            </a:r>
            <a:endParaRPr/>
          </a:p>
        </p:txBody>
      </p:sp>
      <p:cxnSp>
        <p:nvCxnSpPr>
          <p:cNvPr id="288" name="Google Shape;288;p31"/>
          <p:cNvCxnSpPr/>
          <p:nvPr/>
        </p:nvCxnSpPr>
        <p:spPr>
          <a:xfrm>
            <a:off x="5184775" y="2187575"/>
            <a:ext cx="0" cy="1949450"/>
          </a:xfrm>
          <a:prstGeom prst="straightConnector1">
            <a:avLst/>
          </a:prstGeom>
          <a:noFill/>
          <a:ln cap="flat" cmpd="sng" w="38100">
            <a:solidFill>
              <a:schemeClr val="dk1"/>
            </a:solidFill>
            <a:prstDash val="dash"/>
            <a:round/>
            <a:headEnd len="sm" w="sm" type="none"/>
            <a:tailEnd len="sm" w="sm" type="none"/>
          </a:ln>
        </p:spPr>
      </p:cxnSp>
      <p:cxnSp>
        <p:nvCxnSpPr>
          <p:cNvPr id="289" name="Google Shape;289;p31"/>
          <p:cNvCxnSpPr/>
          <p:nvPr/>
        </p:nvCxnSpPr>
        <p:spPr>
          <a:xfrm>
            <a:off x="5013325" y="2190750"/>
            <a:ext cx="342900" cy="0"/>
          </a:xfrm>
          <a:prstGeom prst="straightConnector1">
            <a:avLst/>
          </a:prstGeom>
          <a:noFill/>
          <a:ln cap="flat" cmpd="sng" w="25400">
            <a:solidFill>
              <a:schemeClr val="dk1"/>
            </a:solidFill>
            <a:prstDash val="solid"/>
            <a:round/>
            <a:headEnd len="med" w="med" type="triangle"/>
            <a:tailEnd len="med" w="med" type="triangle"/>
          </a:ln>
        </p:spPr>
      </p:cxnSp>
      <p:sp>
        <p:nvSpPr>
          <p:cNvPr id="290" name="Google Shape;290;p31"/>
          <p:cNvSpPr txBox="1"/>
          <p:nvPr/>
        </p:nvSpPr>
        <p:spPr>
          <a:xfrm>
            <a:off x="3748088" y="1801813"/>
            <a:ext cx="1368425"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Re-entitlement Period Ends (E36)</a:t>
            </a:r>
            <a:endParaRPr/>
          </a:p>
        </p:txBody>
      </p:sp>
      <p:sp>
        <p:nvSpPr>
          <p:cNvPr id="291" name="Google Shape;291;p31"/>
          <p:cNvSpPr txBox="1"/>
          <p:nvPr/>
        </p:nvSpPr>
        <p:spPr>
          <a:xfrm>
            <a:off x="5324475" y="1806575"/>
            <a:ext cx="1276350" cy="9239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EPE Continues  (E37 - On)</a:t>
            </a:r>
            <a:endParaRPr/>
          </a:p>
        </p:txBody>
      </p:sp>
      <p:sp>
        <p:nvSpPr>
          <p:cNvPr id="292" name="Google Shape;292;p3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4400"/>
              <a:buFont typeface="Calibri"/>
              <a:buNone/>
            </a:pPr>
            <a:r>
              <a:t/>
            </a:r>
            <a:endParaRPr/>
          </a:p>
        </p:txBody>
      </p:sp>
      <p:pic>
        <p:nvPicPr>
          <p:cNvPr descr="11124_SSA_PPT_TemplateInterior2v2.jpg" id="293" name="Google Shape;293;p31"/>
          <p:cNvPicPr preferRelativeResize="0"/>
          <p:nvPr/>
        </p:nvPicPr>
        <p:blipFill rotWithShape="1">
          <a:blip r:embed="rId3">
            <a:alphaModFix/>
          </a:blip>
          <a:srcRect b="86419" l="0" r="0" t="0"/>
          <a:stretch/>
        </p:blipFill>
        <p:spPr>
          <a:xfrm>
            <a:off x="0" y="0"/>
            <a:ext cx="9144000" cy="1081086"/>
          </a:xfrm>
          <a:prstGeom prst="rect">
            <a:avLst/>
          </a:prstGeom>
          <a:noFill/>
          <a:ln>
            <a:noFill/>
          </a:ln>
        </p:spPr>
      </p:pic>
      <p:sp>
        <p:nvSpPr>
          <p:cNvPr id="294" name="Google Shape;294;p31"/>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i="0" lang="en-US" sz="2800" u="none" cap="none" strike="noStrike">
                <a:solidFill>
                  <a:srgbClr val="FFFFFF"/>
                </a:solidFill>
                <a:latin typeface="Calibri"/>
                <a:ea typeface="Calibri"/>
                <a:cs typeface="Calibri"/>
                <a:sym typeface="Calibri"/>
              </a:rPr>
              <a:t>Extended Period of Eligibility (EPE)	</a:t>
            </a:r>
            <a:endParaRPr b="1" i="0" sz="2800" u="none" cap="none" strike="noStrike">
              <a:solidFill>
                <a:srgbClr val="FFFFFF"/>
              </a:solidFill>
              <a:latin typeface="Calibri"/>
              <a:ea typeface="Calibri"/>
              <a:cs typeface="Calibri"/>
              <a:sym typeface="Calibri"/>
            </a:endParaRPr>
          </a:p>
        </p:txBody>
      </p:sp>
      <p:sp>
        <p:nvSpPr>
          <p:cNvPr id="295" name="Google Shape;295;p31"/>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i="0" lang="en-US" sz="1800" u="none" cap="none" strike="noStrike">
                <a:solidFill>
                  <a:srgbClr val="10253F"/>
                </a:solidFill>
                <a:latin typeface="Calibri"/>
                <a:ea typeface="Calibri"/>
                <a:cs typeface="Calibri"/>
                <a:sym typeface="Calibri"/>
              </a:rPr>
              <a:t>www.socialsecurity.gov</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descr="11124_SSA_PPT_TemplateInterior2v2.jpg" id="300" name="Google Shape;300;p32"/>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301" name="Google Shape;301;p32"/>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302" name="Google Shape;302;p32"/>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i="0" lang="en-US" sz="2800" u="none" cap="none" strike="noStrike">
                <a:solidFill>
                  <a:srgbClr val="FFFFFF"/>
                </a:solidFill>
                <a:latin typeface="Calibri"/>
                <a:ea typeface="Calibri"/>
                <a:cs typeface="Calibri"/>
                <a:sym typeface="Calibri"/>
              </a:rPr>
              <a:t>Continuation of Medicare Coverage </a:t>
            </a:r>
            <a:endParaRPr b="1" i="0" sz="2800" u="none" cap="none" strike="noStrike">
              <a:solidFill>
                <a:srgbClr val="FFFFFF"/>
              </a:solidFill>
              <a:latin typeface="Calibri"/>
              <a:ea typeface="Calibri"/>
              <a:cs typeface="Calibri"/>
              <a:sym typeface="Calibri"/>
            </a:endParaRPr>
          </a:p>
        </p:txBody>
      </p:sp>
      <p:sp>
        <p:nvSpPr>
          <p:cNvPr id="303" name="Google Shape;303;p32"/>
          <p:cNvSpPr txBox="1"/>
          <p:nvPr/>
        </p:nvSpPr>
        <p:spPr>
          <a:xfrm>
            <a:off x="128016" y="1600200"/>
            <a:ext cx="8848502" cy="4778375"/>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Although cash benefits may cease due to work, continued health insurance is possible.</a:t>
            </a:r>
            <a:endParaRPr/>
          </a:p>
          <a:p>
            <a:pPr indent="0" lvl="0" marL="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Most beneficiaries who work will continue to receive at least 93 consecutive months of Part A; Part B (if enrolled); and Part D (if enrolled). There is no premium for Part A. </a:t>
            </a:r>
            <a:endParaRPr/>
          </a:p>
          <a:p>
            <a:pPr indent="0" lvl="0" marL="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The 93 months start the month after the last month of the TWP.</a:t>
            </a:r>
            <a:endParaRPr/>
          </a:p>
          <a:p>
            <a:pPr indent="0" lvl="0" marL="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To qualify, beneficiary must already have Medicare and be working at SGA level but not medically improved. </a:t>
            </a:r>
            <a:endParaRPr/>
          </a:p>
          <a:p>
            <a:pPr indent="0" lvl="0" marL="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215900" lvl="0" marL="342900" marR="0" rtl="0" algn="l">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304" name="Google Shape;304;p32"/>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i="0" lang="en-US" sz="1800" u="none" cap="none" strike="noStrike">
                <a:solidFill>
                  <a:srgbClr val="10253F"/>
                </a:solidFill>
                <a:latin typeface="Calibri"/>
                <a:ea typeface="Calibri"/>
                <a:cs typeface="Calibri"/>
                <a:sym typeface="Calibri"/>
              </a:rPr>
              <a:t>www.socialsecurity.gov</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descr="11124_SSA_PPT_TemplateInterior2v2.jpg" id="309" name="Google Shape;309;p33"/>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310" name="Google Shape;310;p33"/>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311" name="Google Shape;311;p33"/>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i="0" lang="en-US" sz="2800" u="none" cap="none" strike="noStrike">
                <a:solidFill>
                  <a:srgbClr val="FFFFFF"/>
                </a:solidFill>
                <a:latin typeface="Calibri"/>
                <a:ea typeface="Calibri"/>
                <a:cs typeface="Calibri"/>
                <a:sym typeface="Calibri"/>
              </a:rPr>
              <a:t>Medicare for Persons with Disabilities Who Work </a:t>
            </a:r>
            <a:endParaRPr b="1" i="0" sz="2800" u="none" cap="none" strike="noStrike">
              <a:solidFill>
                <a:srgbClr val="FFFFFF"/>
              </a:solidFill>
              <a:latin typeface="Calibri"/>
              <a:ea typeface="Calibri"/>
              <a:cs typeface="Calibri"/>
              <a:sym typeface="Calibri"/>
            </a:endParaRPr>
          </a:p>
        </p:txBody>
      </p:sp>
      <p:sp>
        <p:nvSpPr>
          <p:cNvPr id="312" name="Google Shape;312;p33"/>
          <p:cNvSpPr txBox="1"/>
          <p:nvPr/>
        </p:nvSpPr>
        <p:spPr>
          <a:xfrm>
            <a:off x="128016" y="1600200"/>
            <a:ext cx="8848502" cy="47783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A disabled individual may buy Medicare coverage as long as he/she remains medically disabled. </a:t>
            </a:r>
            <a:endParaRPr/>
          </a:p>
          <a:p>
            <a:pPr indent="0" lvl="0" marL="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To qualify, the individual:</a:t>
            </a:r>
            <a:endParaRPr/>
          </a:p>
          <a:p>
            <a:pPr indent="-342900" lvl="0" marL="342900" marR="0" rtl="0" algn="l">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Must be under age 65; and</a:t>
            </a:r>
            <a:endParaRPr/>
          </a:p>
          <a:p>
            <a:pPr indent="-342900" lvl="0" marL="342900" marR="0" rtl="0" algn="l">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Continue to have a disabling impairment; and</a:t>
            </a:r>
            <a:endParaRPr/>
          </a:p>
          <a:p>
            <a:pPr indent="-342900" lvl="0" marL="342900" marR="0" rtl="0" algn="l">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Medicare stopped due to work.</a:t>
            </a:r>
            <a:endParaRPr/>
          </a:p>
          <a:p>
            <a:pPr indent="0" lvl="0" marL="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Premium Hospital Insurance (Part A) is available for $471.00 per month. Premium Supplemental Medical Insurance (Part B) is available for $148.50 per month in 2021.</a:t>
            </a:r>
            <a:endParaRPr/>
          </a:p>
          <a:p>
            <a:pPr indent="0" lvl="0" marL="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215900" lvl="0" marL="342900" marR="0" rtl="0" algn="l">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313" name="Google Shape;313;p33"/>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i="0" lang="en-US" sz="1800" u="none" cap="none" strike="noStrike">
                <a:solidFill>
                  <a:srgbClr val="10253F"/>
                </a:solidFill>
                <a:latin typeface="Calibri"/>
                <a:ea typeface="Calibri"/>
                <a:cs typeface="Calibri"/>
                <a:sym typeface="Calibri"/>
              </a:rPr>
              <a:t>www.socialsecurity.gov</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descr="11124_SSA_PPT_TemplateInterior2v2.jpg" id="318" name="Google Shape;318;p34"/>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319" name="Google Shape;319;p34"/>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320" name="Google Shape;320;p34"/>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i="0" lang="en-US" sz="2800" u="none" cap="none" strike="noStrike">
                <a:solidFill>
                  <a:srgbClr val="FFFFFF"/>
                </a:solidFill>
                <a:latin typeface="Calibri"/>
                <a:ea typeface="Calibri"/>
                <a:cs typeface="Calibri"/>
                <a:sym typeface="Calibri"/>
              </a:rPr>
              <a:t>SSDI- Summary of Returning to Work </a:t>
            </a:r>
            <a:endParaRPr b="1" i="0" sz="2800" u="none" cap="none" strike="noStrike">
              <a:solidFill>
                <a:srgbClr val="FFFFFF"/>
              </a:solidFill>
              <a:latin typeface="Calibri"/>
              <a:ea typeface="Calibri"/>
              <a:cs typeface="Calibri"/>
              <a:sym typeface="Calibri"/>
            </a:endParaRPr>
          </a:p>
        </p:txBody>
      </p:sp>
      <p:sp>
        <p:nvSpPr>
          <p:cNvPr id="321" name="Google Shape;321;p34"/>
          <p:cNvSpPr txBox="1"/>
          <p:nvPr/>
        </p:nvSpPr>
        <p:spPr>
          <a:xfrm>
            <a:off x="128016" y="1600200"/>
            <a:ext cx="8848502" cy="47783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600" u="none" cap="none" strike="noStrike">
                <a:solidFill>
                  <a:schemeClr val="dk1"/>
                </a:solidFill>
                <a:latin typeface="Calibri"/>
                <a:ea typeface="Calibri"/>
                <a:cs typeface="Calibri"/>
                <a:sym typeface="Calibri"/>
              </a:rPr>
              <a:t>The Trial Work Period</a:t>
            </a:r>
            <a:endParaRPr/>
          </a:p>
          <a:p>
            <a:pPr indent="-342900" lvl="0" marL="342900" marR="0" rtl="0" algn="l">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Lasts for 9 months</a:t>
            </a:r>
            <a:endParaRPr/>
          </a:p>
          <a:p>
            <a:pPr indent="-342900" lvl="0" marL="342900" marR="0" rtl="0" algn="l">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Does not have to be 9 consecutive months</a:t>
            </a:r>
            <a:endParaRPr/>
          </a:p>
          <a:p>
            <a:pPr indent="-342900" lvl="0" marL="342900" marR="0" rtl="0" algn="l">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Must take place within 60 months </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600" u="none" cap="none" strike="noStrike">
                <a:solidFill>
                  <a:schemeClr val="dk1"/>
                </a:solidFill>
                <a:latin typeface="Calibri"/>
                <a:ea typeface="Calibri"/>
                <a:cs typeface="Calibri"/>
                <a:sym typeface="Calibri"/>
              </a:rPr>
              <a:t>The Extended Period of Eligibility</a:t>
            </a:r>
            <a:endParaRPr/>
          </a:p>
          <a:p>
            <a:pPr indent="-342900" lvl="0" marL="342900" marR="0" rtl="0" algn="l">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36-month re-entitlement period</a:t>
            </a:r>
            <a:endParaRPr/>
          </a:p>
          <a:p>
            <a:pPr indent="-342900" lvl="0" marL="342900" marR="0" rtl="0" algn="l">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Under SGA, cash payment received; Over SGA, no cash payment</a:t>
            </a:r>
            <a:endParaRPr/>
          </a:p>
          <a:p>
            <a:pPr indent="-342900" lvl="0" marL="342900" marR="0" rtl="0" algn="l">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Benefits will terminate if over SGA after EPE re-entitlement period</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600" u="none" cap="none" strike="noStrike">
                <a:solidFill>
                  <a:schemeClr val="dk1"/>
                </a:solidFill>
                <a:latin typeface="Calibri"/>
                <a:ea typeface="Calibri"/>
                <a:cs typeface="Calibri"/>
                <a:sym typeface="Calibri"/>
              </a:rPr>
              <a:t>Expedited Reinstatement</a:t>
            </a:r>
            <a:endParaRPr/>
          </a:p>
          <a:p>
            <a:pPr indent="-342900" lvl="0" marL="342900" marR="0" rtl="0" algn="l">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Stop working at SGA level, and</a:t>
            </a:r>
            <a:endParaRPr/>
          </a:p>
          <a:p>
            <a:pPr indent="-342900" lvl="0" marL="342900" marR="0" rtl="0" algn="l">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Disability is the same as or related to current disability, and</a:t>
            </a:r>
            <a:endParaRPr/>
          </a:p>
          <a:p>
            <a:pPr indent="-342900" lvl="0" marL="342900" marR="0" rtl="0" algn="l">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Make request within 5 years of when benefits ended  </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600" u="none" cap="none" strike="noStrike">
                <a:solidFill>
                  <a:schemeClr val="dk1"/>
                </a:solidFill>
                <a:latin typeface="Calibri"/>
                <a:ea typeface="Calibri"/>
                <a:cs typeface="Calibri"/>
                <a:sym typeface="Calibri"/>
              </a:rPr>
              <a:t>Medicare</a:t>
            </a:r>
            <a:endParaRPr/>
          </a:p>
          <a:p>
            <a:pPr indent="-285750" lvl="0" marL="285750" marR="0" rtl="0" algn="l">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If disability payments ended due to work, coverage will continue if disability still meets rules</a:t>
            </a:r>
            <a:endParaRPr/>
          </a:p>
          <a:p>
            <a:pPr indent="-285750" lvl="0" marL="285750" marR="0" rtl="0" algn="l">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Can continue for at least 93 months after TWP ends</a:t>
            </a:r>
            <a:endParaRPr/>
          </a:p>
          <a:p>
            <a:pPr indent="0" lvl="0" marL="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p:txBody>
      </p:sp>
      <p:sp>
        <p:nvSpPr>
          <p:cNvPr id="322" name="Google Shape;322;p34"/>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i="0" lang="en-US" sz="1800" u="none" cap="none" strike="noStrike">
                <a:solidFill>
                  <a:srgbClr val="10253F"/>
                </a:solidFill>
                <a:latin typeface="Calibri"/>
                <a:ea typeface="Calibri"/>
                <a:cs typeface="Calibri"/>
                <a:sym typeface="Calibri"/>
              </a:rPr>
              <a:t>www.socialsecurity.gov</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11124_SSA_PPT_TemplateInterior2v2.jpg" id="110" name="Google Shape;110;p17"/>
          <p:cNvPicPr preferRelativeResize="0"/>
          <p:nvPr/>
        </p:nvPicPr>
        <p:blipFill rotWithShape="1">
          <a:blip r:embed="rId3">
            <a:alphaModFix/>
          </a:blip>
          <a:srcRect b="86420" l="0" r="0" t="0"/>
          <a:stretch/>
        </p:blipFill>
        <p:spPr>
          <a:xfrm>
            <a:off x="0" y="0"/>
            <a:ext cx="9144000" cy="1081088"/>
          </a:xfrm>
          <a:prstGeom prst="rect">
            <a:avLst/>
          </a:prstGeom>
          <a:noFill/>
          <a:ln>
            <a:noFill/>
          </a:ln>
        </p:spPr>
      </p:pic>
      <p:pic>
        <p:nvPicPr>
          <p:cNvPr descr="SSA_Logo301_186_taglineA.eps" id="111" name="Google Shape;111;p17"/>
          <p:cNvPicPr preferRelativeResize="0"/>
          <p:nvPr/>
        </p:nvPicPr>
        <p:blipFill rotWithShape="1">
          <a:blip r:embed="rId4">
            <a:alphaModFix/>
          </a:blip>
          <a:srcRect b="0" l="0" r="0" t="0"/>
          <a:stretch/>
        </p:blipFill>
        <p:spPr>
          <a:xfrm>
            <a:off x="7499350" y="165100"/>
            <a:ext cx="1404938" cy="577850"/>
          </a:xfrm>
          <a:prstGeom prst="rect">
            <a:avLst/>
          </a:prstGeom>
          <a:noFill/>
          <a:ln>
            <a:noFill/>
          </a:ln>
        </p:spPr>
      </p:pic>
      <p:sp>
        <p:nvSpPr>
          <p:cNvPr id="112" name="Google Shape;112;p17"/>
          <p:cNvSpPr txBox="1"/>
          <p:nvPr/>
        </p:nvSpPr>
        <p:spPr>
          <a:xfrm>
            <a:off x="0" y="987425"/>
            <a:ext cx="9144000" cy="523875"/>
          </a:xfrm>
          <a:prstGeom prst="rect">
            <a:avLst/>
          </a:prstGeom>
          <a:solidFill>
            <a:srgbClr val="0F243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FFFFFF"/>
                </a:solidFill>
                <a:latin typeface="Arial"/>
                <a:ea typeface="Arial"/>
                <a:cs typeface="Arial"/>
                <a:sym typeface="Arial"/>
              </a:rPr>
              <a:t>Disability Programs</a:t>
            </a:r>
            <a:endParaRPr/>
          </a:p>
        </p:txBody>
      </p:sp>
      <p:sp>
        <p:nvSpPr>
          <p:cNvPr id="113" name="Google Shape;113;p17"/>
          <p:cNvSpPr/>
          <p:nvPr/>
        </p:nvSpPr>
        <p:spPr>
          <a:xfrm>
            <a:off x="533400" y="1979613"/>
            <a:ext cx="4724400" cy="4800600"/>
          </a:xfrm>
          <a:custGeom>
            <a:rect b="b" l="l" r="r" t="t"/>
            <a:pathLst>
              <a:path extrusionOk="0" h="4800600" w="4724403">
                <a:moveTo>
                  <a:pt x="0" y="2400300"/>
                </a:moveTo>
                <a:lnTo>
                  <a:pt x="0" y="2400300"/>
                </a:lnTo>
                <a:cubicBezTo>
                  <a:pt x="1" y="1074652"/>
                  <a:pt x="1057595" y="2"/>
                  <a:pt x="2362202" y="3"/>
                </a:cubicBezTo>
                <a:cubicBezTo>
                  <a:pt x="2362203" y="3"/>
                  <a:pt x="2362204" y="3"/>
                  <a:pt x="2362205" y="3"/>
                </a:cubicBezTo>
                <a:cubicBezTo>
                  <a:pt x="3666812" y="4"/>
                  <a:pt x="4724405" y="1074655"/>
                  <a:pt x="4724405" y="2400303"/>
                </a:cubicBezTo>
                <a:cubicBezTo>
                  <a:pt x="4724405" y="2400304"/>
                  <a:pt x="4724404" y="2400305"/>
                  <a:pt x="4724404" y="2400306"/>
                </a:cubicBezTo>
                <a:lnTo>
                  <a:pt x="4724405" y="2400307"/>
                </a:lnTo>
                <a:cubicBezTo>
                  <a:pt x="4724405" y="3725956"/>
                  <a:pt x="3666811" y="4800607"/>
                  <a:pt x="2362203" y="4800607"/>
                </a:cubicBezTo>
                <a:cubicBezTo>
                  <a:pt x="2362202" y="4800607"/>
                  <a:pt x="2362202" y="4800606"/>
                  <a:pt x="2362202" y="4800606"/>
                </a:cubicBezTo>
                <a:cubicBezTo>
                  <a:pt x="1057594" y="4800606"/>
                  <a:pt x="1" y="3725955"/>
                  <a:pt x="1" y="2400307"/>
                </a:cubicBezTo>
                <a:cubicBezTo>
                  <a:pt x="0" y="2400306"/>
                  <a:pt x="1" y="2400305"/>
                  <a:pt x="1" y="2400304"/>
                </a:cubicBezTo>
                <a:lnTo>
                  <a:pt x="0" y="2400300"/>
                </a:lnTo>
                <a:close/>
              </a:path>
            </a:pathLst>
          </a:custGeom>
          <a:solidFill>
            <a:srgbClr val="0F243E"/>
          </a:solidFill>
          <a:ln cap="flat" cmpd="sng" w="12700">
            <a:solidFill>
              <a:srgbClr val="9CB08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F243E"/>
              </a:solidFill>
              <a:latin typeface="Calibri"/>
              <a:ea typeface="Calibri"/>
              <a:cs typeface="Calibri"/>
              <a:sym typeface="Calibri"/>
            </a:endParaRPr>
          </a:p>
        </p:txBody>
      </p:sp>
      <p:sp>
        <p:nvSpPr>
          <p:cNvPr id="114" name="Google Shape;114;p17"/>
          <p:cNvSpPr/>
          <p:nvPr/>
        </p:nvSpPr>
        <p:spPr>
          <a:xfrm>
            <a:off x="4105275" y="1992313"/>
            <a:ext cx="4876800" cy="4800600"/>
          </a:xfrm>
          <a:custGeom>
            <a:rect b="b" l="l" r="r" t="t"/>
            <a:pathLst>
              <a:path extrusionOk="0" h="4800600" w="4876796">
                <a:moveTo>
                  <a:pt x="0" y="2400300"/>
                </a:moveTo>
                <a:lnTo>
                  <a:pt x="0" y="2400300"/>
                </a:lnTo>
                <a:cubicBezTo>
                  <a:pt x="1" y="1074652"/>
                  <a:pt x="1091709" y="2"/>
                  <a:pt x="2438398" y="3"/>
                </a:cubicBezTo>
                <a:cubicBezTo>
                  <a:pt x="2438399" y="3"/>
                  <a:pt x="2438400" y="3"/>
                  <a:pt x="2438401" y="3"/>
                </a:cubicBezTo>
                <a:cubicBezTo>
                  <a:pt x="3785090" y="4"/>
                  <a:pt x="4876797" y="1074655"/>
                  <a:pt x="4876797" y="2400303"/>
                </a:cubicBezTo>
                <a:cubicBezTo>
                  <a:pt x="4876797" y="2400304"/>
                  <a:pt x="4876796" y="2400305"/>
                  <a:pt x="4876796" y="2400306"/>
                </a:cubicBezTo>
                <a:lnTo>
                  <a:pt x="4876797" y="2400307"/>
                </a:lnTo>
                <a:cubicBezTo>
                  <a:pt x="4876797" y="3725956"/>
                  <a:pt x="3785089" y="4800607"/>
                  <a:pt x="2438399" y="4800607"/>
                </a:cubicBezTo>
                <a:cubicBezTo>
                  <a:pt x="2438398" y="4800607"/>
                  <a:pt x="2438398" y="4800606"/>
                  <a:pt x="2438398" y="4800606"/>
                </a:cubicBezTo>
                <a:cubicBezTo>
                  <a:pt x="1091708" y="4800606"/>
                  <a:pt x="1" y="3725955"/>
                  <a:pt x="1" y="2400307"/>
                </a:cubicBezTo>
                <a:cubicBezTo>
                  <a:pt x="0" y="2400306"/>
                  <a:pt x="1" y="2400305"/>
                  <a:pt x="1" y="2400304"/>
                </a:cubicBezTo>
                <a:lnTo>
                  <a:pt x="0" y="2400300"/>
                </a:lnTo>
                <a:close/>
              </a:path>
            </a:pathLst>
          </a:custGeom>
          <a:solidFill>
            <a:srgbClr val="C00000"/>
          </a:solidFill>
          <a:ln cap="flat" cmpd="sng" w="12700">
            <a:solidFill>
              <a:srgbClr val="C9C2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15" name="Google Shape;115;p17"/>
          <p:cNvSpPr/>
          <p:nvPr/>
        </p:nvSpPr>
        <p:spPr>
          <a:xfrm>
            <a:off x="1314450" y="2005013"/>
            <a:ext cx="2819400" cy="4370387"/>
          </a:xfrm>
          <a:prstGeom prst="rect">
            <a:avLst/>
          </a:prstGeom>
          <a:noFill/>
          <a:ln>
            <a:noFill/>
          </a:ln>
        </p:spPr>
        <p:txBody>
          <a:bodyPr anchorCtr="0" anchor="t" bIns="46025" lIns="92050" spcFirstLastPara="1" rIns="92050" wrap="square" tIns="46025">
            <a:noAutofit/>
          </a:bodyPr>
          <a:lstStyle/>
          <a:p>
            <a:pPr indent="0" lvl="0" marL="0" marR="0" rtl="0" algn="ctr">
              <a:spcBef>
                <a:spcPts val="0"/>
              </a:spcBef>
              <a:spcAft>
                <a:spcPts val="0"/>
              </a:spcAft>
              <a:buClr>
                <a:srgbClr val="FFFFFF"/>
              </a:buClr>
              <a:buSzPts val="2400"/>
              <a:buFont typeface="Arial"/>
              <a:buNone/>
            </a:pPr>
            <a:r>
              <a:rPr b="1" i="0" lang="en-US" sz="2400" u="none" cap="none" strike="noStrike">
                <a:solidFill>
                  <a:srgbClr val="FFFFFF"/>
                </a:solidFill>
                <a:latin typeface="Times New Roman"/>
                <a:ea typeface="Times New Roman"/>
                <a:cs typeface="Times New Roman"/>
                <a:sym typeface="Times New Roman"/>
              </a:rPr>
              <a:t>     </a:t>
            </a:r>
            <a:r>
              <a:rPr b="1" i="0" lang="en-US" sz="5400" u="sng" cap="none" strike="noStrike">
                <a:solidFill>
                  <a:srgbClr val="FFFFFF"/>
                </a:solidFill>
                <a:latin typeface="Times New Roman"/>
                <a:ea typeface="Times New Roman"/>
                <a:cs typeface="Times New Roman"/>
                <a:sym typeface="Times New Roman"/>
              </a:rPr>
              <a:t>Title II</a:t>
            </a:r>
            <a:endParaRPr b="1" i="0" sz="2400" u="sng" cap="none" strike="noStrike">
              <a:solidFill>
                <a:srgbClr val="FFFFFF"/>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2400"/>
              <a:buFont typeface="Arial"/>
              <a:buNone/>
            </a:pPr>
            <a:r>
              <a:t/>
            </a:r>
            <a:endParaRPr b="1" i="0" sz="2400" u="none" cap="none" strike="noStrike">
              <a:solidFill>
                <a:srgbClr val="410082"/>
              </a:solidFill>
              <a:latin typeface="Times New Roman"/>
              <a:ea typeface="Times New Roman"/>
              <a:cs typeface="Times New Roman"/>
              <a:sym typeface="Times New Roman"/>
            </a:endParaRPr>
          </a:p>
          <a:p>
            <a:pPr indent="0" lvl="0" marL="0" marR="0" rtl="0" algn="l">
              <a:spcBef>
                <a:spcPts val="0"/>
              </a:spcBef>
              <a:spcAft>
                <a:spcPts val="0"/>
              </a:spcAft>
              <a:buClr>
                <a:srgbClr val="CC0000"/>
              </a:buClr>
              <a:buSzPts val="3200"/>
              <a:buFont typeface="Arial"/>
              <a:buNone/>
            </a:pPr>
            <a:r>
              <a:rPr b="1" i="0" lang="en-US" sz="3200" u="none" cap="none" strike="noStrike">
                <a:solidFill>
                  <a:srgbClr val="CC0000"/>
                </a:solidFill>
                <a:latin typeface="Times New Roman"/>
                <a:ea typeface="Times New Roman"/>
                <a:cs typeface="Times New Roman"/>
                <a:sym typeface="Times New Roman"/>
              </a:rPr>
              <a:t>SSDI</a:t>
            </a:r>
            <a:endParaRPr b="1" i="0" sz="3200" u="none" cap="none" strike="noStrike">
              <a:solidFill>
                <a:srgbClr val="FFFFFF"/>
              </a:solidFill>
              <a:latin typeface="Times New Roman"/>
              <a:ea typeface="Times New Roman"/>
              <a:cs typeface="Times New Roman"/>
              <a:sym typeface="Times New Roman"/>
            </a:endParaRPr>
          </a:p>
          <a:p>
            <a:pPr indent="0" lvl="0" marL="0" marR="0" rtl="0" algn="l">
              <a:spcBef>
                <a:spcPts val="0"/>
              </a:spcBef>
              <a:spcAft>
                <a:spcPts val="0"/>
              </a:spcAft>
              <a:buClr>
                <a:srgbClr val="CC0000"/>
              </a:buClr>
              <a:buSzPts val="3200"/>
              <a:buFont typeface="Arial"/>
              <a:buNone/>
            </a:pPr>
            <a:r>
              <a:rPr b="1" i="0" lang="en-US" sz="3200" u="none" cap="none" strike="noStrike">
                <a:solidFill>
                  <a:srgbClr val="CC0000"/>
                </a:solidFill>
                <a:latin typeface="Times New Roman"/>
                <a:ea typeface="Times New Roman"/>
                <a:cs typeface="Times New Roman"/>
                <a:sym typeface="Times New Roman"/>
              </a:rPr>
              <a:t>S</a:t>
            </a:r>
            <a:r>
              <a:rPr b="1" i="0" lang="en-US" sz="3200" u="none" cap="none" strike="noStrike">
                <a:solidFill>
                  <a:srgbClr val="FFFFFF"/>
                </a:solidFill>
                <a:latin typeface="Times New Roman"/>
                <a:ea typeface="Times New Roman"/>
                <a:cs typeface="Times New Roman"/>
                <a:sym typeface="Times New Roman"/>
              </a:rPr>
              <a:t>ocial</a:t>
            </a:r>
            <a:r>
              <a:rPr b="1" i="0" lang="en-US" sz="3200" u="none" cap="none" strike="noStrike">
                <a:solidFill>
                  <a:srgbClr val="DDDDDD"/>
                </a:solidFill>
                <a:latin typeface="Times New Roman"/>
                <a:ea typeface="Times New Roman"/>
                <a:cs typeface="Times New Roman"/>
                <a:sym typeface="Times New Roman"/>
              </a:rPr>
              <a:t> </a:t>
            </a:r>
            <a:endParaRPr b="1" i="0" sz="3200" u="none" cap="none" strike="noStrike">
              <a:solidFill>
                <a:srgbClr val="FFFFFF"/>
              </a:solidFill>
              <a:latin typeface="Times New Roman"/>
              <a:ea typeface="Times New Roman"/>
              <a:cs typeface="Times New Roman"/>
              <a:sym typeface="Times New Roman"/>
            </a:endParaRPr>
          </a:p>
          <a:p>
            <a:pPr indent="0" lvl="0" marL="0" marR="0" rtl="0" algn="l">
              <a:spcBef>
                <a:spcPts val="0"/>
              </a:spcBef>
              <a:spcAft>
                <a:spcPts val="0"/>
              </a:spcAft>
              <a:buClr>
                <a:srgbClr val="CC0000"/>
              </a:buClr>
              <a:buSzPts val="3200"/>
              <a:buFont typeface="Arial"/>
              <a:buNone/>
            </a:pPr>
            <a:r>
              <a:rPr b="1" i="0" lang="en-US" sz="3200" u="none" cap="none" strike="noStrike">
                <a:solidFill>
                  <a:srgbClr val="CC0000"/>
                </a:solidFill>
                <a:latin typeface="Times New Roman"/>
                <a:ea typeface="Times New Roman"/>
                <a:cs typeface="Times New Roman"/>
                <a:sym typeface="Times New Roman"/>
              </a:rPr>
              <a:t>S</a:t>
            </a:r>
            <a:r>
              <a:rPr b="1" i="0" lang="en-US" sz="3200" u="none" cap="none" strike="noStrike">
                <a:solidFill>
                  <a:srgbClr val="FFFFFF"/>
                </a:solidFill>
                <a:latin typeface="Times New Roman"/>
                <a:ea typeface="Times New Roman"/>
                <a:cs typeface="Times New Roman"/>
                <a:sym typeface="Times New Roman"/>
              </a:rPr>
              <a:t>ecurity            </a:t>
            </a:r>
            <a:r>
              <a:rPr b="1" i="0" lang="en-US" sz="3200" u="none" cap="none" strike="noStrike">
                <a:solidFill>
                  <a:srgbClr val="CC0000"/>
                </a:solidFill>
                <a:latin typeface="Times New Roman"/>
                <a:ea typeface="Times New Roman"/>
                <a:cs typeface="Times New Roman"/>
                <a:sym typeface="Times New Roman"/>
              </a:rPr>
              <a:t>D</a:t>
            </a:r>
            <a:r>
              <a:rPr b="1" i="0" lang="en-US" sz="3200" u="none" cap="none" strike="noStrike">
                <a:solidFill>
                  <a:srgbClr val="FFFFFF"/>
                </a:solidFill>
                <a:latin typeface="Times New Roman"/>
                <a:ea typeface="Times New Roman"/>
                <a:cs typeface="Times New Roman"/>
                <a:sym typeface="Times New Roman"/>
              </a:rPr>
              <a:t>isability         </a:t>
            </a:r>
            <a:r>
              <a:rPr b="1" i="0" lang="en-US" sz="3200" u="none" cap="none" strike="noStrike">
                <a:solidFill>
                  <a:srgbClr val="CC0000"/>
                </a:solidFill>
                <a:latin typeface="Times New Roman"/>
                <a:ea typeface="Times New Roman"/>
                <a:cs typeface="Times New Roman"/>
                <a:sym typeface="Times New Roman"/>
              </a:rPr>
              <a:t>I</a:t>
            </a:r>
            <a:r>
              <a:rPr b="1" i="0" lang="en-US" sz="3200" u="none" cap="none" strike="noStrike">
                <a:solidFill>
                  <a:srgbClr val="FFFFFF"/>
                </a:solidFill>
                <a:latin typeface="Times New Roman"/>
                <a:ea typeface="Times New Roman"/>
                <a:cs typeface="Times New Roman"/>
                <a:sym typeface="Times New Roman"/>
              </a:rPr>
              <a:t>nsurance       </a:t>
            </a:r>
            <a:endParaRPr/>
          </a:p>
          <a:p>
            <a:pPr indent="0" lvl="0" marL="0" marR="0" rtl="0" algn="ctr">
              <a:spcBef>
                <a:spcPts val="0"/>
              </a:spcBef>
              <a:spcAft>
                <a:spcPts val="0"/>
              </a:spcAft>
              <a:buClr>
                <a:srgbClr val="00B0F0"/>
              </a:buClr>
              <a:buSzPts val="4000"/>
              <a:buFont typeface="Arial"/>
              <a:buNone/>
            </a:pPr>
            <a:r>
              <a:rPr b="1" i="1" lang="en-US" sz="4000" u="none" cap="none" strike="noStrike">
                <a:solidFill>
                  <a:srgbClr val="00B0F0"/>
                </a:solidFill>
                <a:latin typeface="Times New Roman"/>
                <a:ea typeface="Times New Roman"/>
                <a:cs typeface="Times New Roman"/>
                <a:sym typeface="Times New Roman"/>
              </a:rPr>
              <a:t>Medicare</a:t>
            </a:r>
            <a:endParaRPr b="1" i="1" sz="3200" u="none" cap="none" strike="noStrike">
              <a:solidFill>
                <a:srgbClr val="00B0F0"/>
              </a:solidFill>
              <a:latin typeface="Times New Roman"/>
              <a:ea typeface="Times New Roman"/>
              <a:cs typeface="Times New Roman"/>
              <a:sym typeface="Times New Roman"/>
            </a:endParaRPr>
          </a:p>
        </p:txBody>
      </p:sp>
      <p:sp>
        <p:nvSpPr>
          <p:cNvPr id="116" name="Google Shape;116;p17"/>
          <p:cNvSpPr/>
          <p:nvPr/>
        </p:nvSpPr>
        <p:spPr>
          <a:xfrm>
            <a:off x="5070475" y="2160588"/>
            <a:ext cx="3429000" cy="4276725"/>
          </a:xfrm>
          <a:prstGeom prst="rect">
            <a:avLst/>
          </a:prstGeom>
          <a:noFill/>
          <a:ln>
            <a:noFill/>
          </a:ln>
        </p:spPr>
        <p:txBody>
          <a:bodyPr anchorCtr="0" anchor="t" bIns="46025" lIns="92050" spcFirstLastPara="1" rIns="92050" wrap="square" tIns="46025">
            <a:noAutofit/>
          </a:bodyPr>
          <a:lstStyle/>
          <a:p>
            <a:pPr indent="0" lvl="0" marL="0" marR="0" rtl="0" algn="l">
              <a:spcBef>
                <a:spcPts val="0"/>
              </a:spcBef>
              <a:spcAft>
                <a:spcPts val="0"/>
              </a:spcAft>
              <a:buClr>
                <a:srgbClr val="FFFFFF"/>
              </a:buClr>
              <a:buSzPts val="2400"/>
              <a:buFont typeface="Arial"/>
              <a:buNone/>
            </a:pPr>
            <a:r>
              <a:rPr b="1" i="0" lang="en-US" sz="2400" u="none" cap="none" strike="noStrike">
                <a:solidFill>
                  <a:srgbClr val="FFFFFF"/>
                </a:solidFill>
                <a:latin typeface="Times New Roman"/>
                <a:ea typeface="Times New Roman"/>
                <a:cs typeface="Times New Roman"/>
                <a:sym typeface="Times New Roman"/>
              </a:rPr>
              <a:t>    </a:t>
            </a:r>
            <a:r>
              <a:rPr b="1" i="0" lang="en-US" sz="4800" u="sng" cap="none" strike="noStrike">
                <a:solidFill>
                  <a:srgbClr val="FFFFFF"/>
                </a:solidFill>
                <a:latin typeface="Times New Roman"/>
                <a:ea typeface="Times New Roman"/>
                <a:cs typeface="Times New Roman"/>
                <a:sym typeface="Times New Roman"/>
              </a:rPr>
              <a:t>Title XVI  </a:t>
            </a:r>
            <a:endParaRPr b="1" i="0" sz="5400" u="sng" cap="none" strike="noStrike">
              <a:solidFill>
                <a:srgbClr val="FFFFFF"/>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2400"/>
              <a:buFont typeface="Arial"/>
              <a:buNone/>
            </a:pPr>
            <a:r>
              <a:t/>
            </a:r>
            <a:endParaRPr b="1" i="0" sz="2400" u="none" cap="none" strike="noStrike">
              <a:solidFill>
                <a:srgbClr val="FFFFFF"/>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rgbClr val="002060"/>
              </a:buClr>
              <a:buSzPts val="3200"/>
              <a:buFont typeface="Arial"/>
              <a:buNone/>
            </a:pPr>
            <a:r>
              <a:rPr b="1" i="0" lang="en-US" sz="3200" u="none" cap="none" strike="noStrike">
                <a:solidFill>
                  <a:srgbClr val="002060"/>
                </a:solidFill>
                <a:latin typeface="Times New Roman"/>
                <a:ea typeface="Times New Roman"/>
                <a:cs typeface="Times New Roman"/>
                <a:sym typeface="Times New Roman"/>
              </a:rPr>
              <a:t>SSI </a:t>
            </a:r>
            <a:endParaRPr/>
          </a:p>
          <a:p>
            <a:pPr indent="0" lvl="0" marL="0" marR="0" rtl="0" algn="l">
              <a:lnSpc>
                <a:spcPct val="90000"/>
              </a:lnSpc>
              <a:spcBef>
                <a:spcPts val="0"/>
              </a:spcBef>
              <a:spcAft>
                <a:spcPts val="0"/>
              </a:spcAft>
              <a:buClr>
                <a:srgbClr val="002060"/>
              </a:buClr>
              <a:buSzPts val="3200"/>
              <a:buFont typeface="Arial"/>
              <a:buNone/>
            </a:pPr>
            <a:r>
              <a:rPr b="1" i="0" lang="en-US" sz="3200" u="none" cap="none" strike="noStrike">
                <a:solidFill>
                  <a:srgbClr val="002060"/>
                </a:solidFill>
                <a:latin typeface="Times New Roman"/>
                <a:ea typeface="Times New Roman"/>
                <a:cs typeface="Times New Roman"/>
                <a:sym typeface="Times New Roman"/>
              </a:rPr>
              <a:t>S</a:t>
            </a:r>
            <a:r>
              <a:rPr b="1" i="0" lang="en-US" sz="3200" u="none" cap="none" strike="noStrike">
                <a:solidFill>
                  <a:srgbClr val="FFFFFF"/>
                </a:solidFill>
                <a:latin typeface="Times New Roman"/>
                <a:ea typeface="Times New Roman"/>
                <a:cs typeface="Times New Roman"/>
                <a:sym typeface="Times New Roman"/>
              </a:rPr>
              <a:t>upplemental                 </a:t>
            </a:r>
            <a:r>
              <a:rPr b="1" i="0" lang="en-US" sz="3200" u="none" cap="none" strike="noStrike">
                <a:solidFill>
                  <a:srgbClr val="002060"/>
                </a:solidFill>
                <a:latin typeface="Times New Roman"/>
                <a:ea typeface="Times New Roman"/>
                <a:cs typeface="Times New Roman"/>
                <a:sym typeface="Times New Roman"/>
              </a:rPr>
              <a:t>S</a:t>
            </a:r>
            <a:r>
              <a:rPr b="1" i="0" lang="en-US" sz="3200" u="none" cap="none" strike="noStrike">
                <a:solidFill>
                  <a:srgbClr val="FFFFFF"/>
                </a:solidFill>
                <a:latin typeface="Times New Roman"/>
                <a:ea typeface="Times New Roman"/>
                <a:cs typeface="Times New Roman"/>
                <a:sym typeface="Times New Roman"/>
              </a:rPr>
              <a:t>ecurity</a:t>
            </a:r>
            <a:endParaRPr/>
          </a:p>
          <a:p>
            <a:pPr indent="0" lvl="0" marL="0" marR="0" rtl="0" algn="l">
              <a:lnSpc>
                <a:spcPct val="90000"/>
              </a:lnSpc>
              <a:spcBef>
                <a:spcPts val="0"/>
              </a:spcBef>
              <a:spcAft>
                <a:spcPts val="0"/>
              </a:spcAft>
              <a:buClr>
                <a:srgbClr val="002060"/>
              </a:buClr>
              <a:buSzPts val="3200"/>
              <a:buFont typeface="Arial"/>
              <a:buNone/>
            </a:pPr>
            <a:r>
              <a:rPr b="1" i="0" lang="en-US" sz="3200" u="none" cap="none" strike="noStrike">
                <a:solidFill>
                  <a:srgbClr val="002060"/>
                </a:solidFill>
                <a:latin typeface="Times New Roman"/>
                <a:ea typeface="Times New Roman"/>
                <a:cs typeface="Times New Roman"/>
                <a:sym typeface="Times New Roman"/>
              </a:rPr>
              <a:t>I</a:t>
            </a:r>
            <a:r>
              <a:rPr b="1" i="0" lang="en-US" sz="3200" u="none" cap="none" strike="noStrike">
                <a:solidFill>
                  <a:srgbClr val="FFFFFF"/>
                </a:solidFill>
                <a:latin typeface="Times New Roman"/>
                <a:ea typeface="Times New Roman"/>
                <a:cs typeface="Times New Roman"/>
                <a:sym typeface="Times New Roman"/>
              </a:rPr>
              <a:t>ncome      </a:t>
            </a:r>
            <a:endParaRPr/>
          </a:p>
          <a:p>
            <a:pPr indent="0" lvl="0" marL="0" marR="0" rtl="0" algn="l">
              <a:lnSpc>
                <a:spcPct val="90000"/>
              </a:lnSpc>
              <a:spcBef>
                <a:spcPts val="0"/>
              </a:spcBef>
              <a:spcAft>
                <a:spcPts val="0"/>
              </a:spcAft>
              <a:buClr>
                <a:srgbClr val="FFFFFF"/>
              </a:buClr>
              <a:buSzPts val="3200"/>
              <a:buFont typeface="Arial"/>
              <a:buNone/>
            </a:pPr>
            <a:r>
              <a:rPr b="1" i="0" lang="en-US" sz="3200" u="none" cap="none" strike="noStrike">
                <a:solidFill>
                  <a:srgbClr val="FFFFFF"/>
                </a:solidFill>
                <a:latin typeface="Times New Roman"/>
                <a:ea typeface="Times New Roman"/>
                <a:cs typeface="Times New Roman"/>
                <a:sym typeface="Times New Roman"/>
              </a:rPr>
              <a:t> </a:t>
            </a:r>
            <a:endParaRPr/>
          </a:p>
          <a:p>
            <a:pPr indent="0" lvl="0" marL="0" marR="0" rtl="0" algn="ctr">
              <a:lnSpc>
                <a:spcPct val="90000"/>
              </a:lnSpc>
              <a:spcBef>
                <a:spcPts val="0"/>
              </a:spcBef>
              <a:spcAft>
                <a:spcPts val="0"/>
              </a:spcAft>
              <a:buClr>
                <a:schemeClr val="dk1"/>
              </a:buClr>
              <a:buSzPts val="1100"/>
              <a:buFont typeface="Arial"/>
              <a:buNone/>
            </a:pPr>
            <a:r>
              <a:t/>
            </a:r>
            <a:endParaRPr b="1" i="1" sz="1100" u="none" cap="none" strike="noStrike">
              <a:solidFill>
                <a:srgbClr val="0070C0"/>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dk1"/>
              </a:buClr>
              <a:buSzPts val="1100"/>
              <a:buFont typeface="Arial"/>
              <a:buNone/>
            </a:pPr>
            <a:r>
              <a:t/>
            </a:r>
            <a:endParaRPr b="1" i="1" sz="1100" u="none" cap="none" strike="noStrike">
              <a:solidFill>
                <a:srgbClr val="0070C0"/>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rgbClr val="00B0F0"/>
              </a:buClr>
              <a:buSzPts val="4000"/>
              <a:buFont typeface="Arial"/>
              <a:buNone/>
            </a:pPr>
            <a:r>
              <a:rPr b="1" i="1" lang="en-US" sz="4000" u="none" cap="none" strike="noStrike">
                <a:solidFill>
                  <a:srgbClr val="00B0F0"/>
                </a:solidFill>
                <a:latin typeface="Times New Roman"/>
                <a:ea typeface="Times New Roman"/>
                <a:cs typeface="Times New Roman"/>
                <a:sym typeface="Times New Roman"/>
              </a:rPr>
              <a:t>Medicaid</a:t>
            </a:r>
            <a:endParaRPr b="1" i="0" sz="2800" u="none" cap="none" strike="noStrike">
              <a:solidFill>
                <a:srgbClr val="00B0F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descr="11124_SSA_PPT_TemplateInterior2v2.jpg" id="327" name="Google Shape;327;p35"/>
          <p:cNvPicPr preferRelativeResize="0"/>
          <p:nvPr/>
        </p:nvPicPr>
        <p:blipFill rotWithShape="1">
          <a:blip r:embed="rId3">
            <a:alphaModFix/>
          </a:blip>
          <a:srcRect b="86419" l="0" r="0" t="0"/>
          <a:stretch/>
        </p:blipFill>
        <p:spPr>
          <a:xfrm>
            <a:off x="0" y="0"/>
            <a:ext cx="9144000" cy="1793874"/>
          </a:xfrm>
          <a:prstGeom prst="rect">
            <a:avLst/>
          </a:prstGeom>
          <a:noFill/>
          <a:ln>
            <a:noFill/>
          </a:ln>
        </p:spPr>
      </p:pic>
      <p:pic>
        <p:nvPicPr>
          <p:cNvPr descr="SSA_Logo301_186_taglineA.eps" id="328" name="Google Shape;328;p35"/>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329" name="Google Shape;329;p35"/>
          <p:cNvSpPr txBox="1"/>
          <p:nvPr>
            <p:ph type="title"/>
          </p:nvPr>
        </p:nvSpPr>
        <p:spPr>
          <a:xfrm>
            <a:off x="722312" y="4406900"/>
            <a:ext cx="8181974" cy="13620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1000"/>
              <a:buFont typeface="Calibri"/>
              <a:buNone/>
            </a:pPr>
            <a:br>
              <a:rPr b="1" i="0" lang="en-US" sz="4000" u="none" cap="none" strike="noStrike">
                <a:solidFill>
                  <a:srgbClr val="10253F"/>
                </a:solidFill>
                <a:latin typeface="Calibri"/>
                <a:ea typeface="Calibri"/>
                <a:cs typeface="Calibri"/>
                <a:sym typeface="Calibri"/>
              </a:rPr>
            </a:br>
            <a:r>
              <a:rPr b="1" i="0" lang="en-US" sz="3600" u="none" cap="none" strike="noStrike">
                <a:solidFill>
                  <a:srgbClr val="10253F"/>
                </a:solidFill>
                <a:latin typeface="Calibri"/>
                <a:ea typeface="Calibri"/>
                <a:cs typeface="Calibri"/>
                <a:sym typeface="Calibri"/>
              </a:rPr>
              <a:t>SSDI AND SSI EMPLOYMENT SUPPORTS</a:t>
            </a:r>
            <a:endParaRPr b="1" i="0" sz="3600" u="none" cap="none" strike="noStrike">
              <a:solidFill>
                <a:srgbClr val="10253F"/>
              </a:solidFill>
              <a:latin typeface="Calibri"/>
              <a:ea typeface="Calibri"/>
              <a:cs typeface="Calibri"/>
              <a:sym typeface="Calibri"/>
            </a:endParaRPr>
          </a:p>
        </p:txBody>
      </p:sp>
      <p:sp>
        <p:nvSpPr>
          <p:cNvPr id="330" name="Google Shape;330;p35"/>
          <p:cNvSpPr txBox="1"/>
          <p:nvPr>
            <p:ph idx="1" type="body"/>
          </p:nvPr>
        </p:nvSpPr>
        <p:spPr>
          <a:xfrm>
            <a:off x="722312" y="2066545"/>
            <a:ext cx="7772400" cy="277063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888888"/>
              </a:buClr>
              <a:buSzPts val="600"/>
              <a:buFont typeface="Arial"/>
              <a:buNone/>
            </a:pPr>
            <a:r>
              <a:rPr b="1" i="0" lang="en-US" sz="2400" u="none" cap="none" strike="noStrike">
                <a:solidFill>
                  <a:srgbClr val="10253F"/>
                </a:solidFill>
                <a:latin typeface="Arial"/>
                <a:ea typeface="Arial"/>
                <a:cs typeface="Arial"/>
                <a:sym typeface="Arial"/>
              </a:rPr>
              <a:t>Subsidies and Special Conditions</a:t>
            </a:r>
            <a:endParaRPr/>
          </a:p>
          <a:p>
            <a:pPr indent="0" lvl="0" marL="0" marR="0" rtl="0" algn="l">
              <a:spcBef>
                <a:spcPts val="400"/>
              </a:spcBef>
              <a:spcAft>
                <a:spcPts val="0"/>
              </a:spcAft>
              <a:buClr>
                <a:srgbClr val="888888"/>
              </a:buClr>
              <a:buSzPts val="600"/>
              <a:buFont typeface="Arial"/>
              <a:buNone/>
            </a:pPr>
            <a:r>
              <a:rPr b="1" i="0" lang="en-US" sz="2400" u="none" cap="none" strike="noStrike">
                <a:solidFill>
                  <a:srgbClr val="10253F"/>
                </a:solidFill>
                <a:latin typeface="Arial"/>
                <a:ea typeface="Arial"/>
                <a:cs typeface="Arial"/>
                <a:sym typeface="Arial"/>
              </a:rPr>
              <a:t>Impairment-Related Work Expenses (IRWE)</a:t>
            </a:r>
            <a:endParaRPr/>
          </a:p>
          <a:p>
            <a:pPr indent="0" lvl="0" marL="0" marR="0" rtl="0" algn="l">
              <a:spcBef>
                <a:spcPts val="400"/>
              </a:spcBef>
              <a:spcAft>
                <a:spcPts val="0"/>
              </a:spcAft>
              <a:buClr>
                <a:srgbClr val="888888"/>
              </a:buClr>
              <a:buSzPts val="600"/>
              <a:buFont typeface="Arial"/>
              <a:buNone/>
            </a:pPr>
            <a:r>
              <a:rPr b="1" lang="en-US" sz="2400">
                <a:solidFill>
                  <a:srgbClr val="10253F"/>
                </a:solidFill>
                <a:latin typeface="Arial"/>
                <a:ea typeface="Arial"/>
                <a:cs typeface="Arial"/>
                <a:sym typeface="Arial"/>
              </a:rPr>
              <a:t>Plan to Achieve Self-Support (PASS)</a:t>
            </a:r>
            <a:endParaRPr/>
          </a:p>
          <a:p>
            <a:pPr indent="0" lvl="0" marL="0" marR="0" rtl="0" algn="l">
              <a:spcBef>
                <a:spcPts val="400"/>
              </a:spcBef>
              <a:spcAft>
                <a:spcPts val="0"/>
              </a:spcAft>
              <a:buClr>
                <a:srgbClr val="888888"/>
              </a:buClr>
              <a:buSzPts val="600"/>
              <a:buFont typeface="Arial"/>
              <a:buNone/>
            </a:pPr>
            <a:r>
              <a:rPr b="1" i="0" lang="en-US" sz="2400" u="none" cap="none" strike="noStrike">
                <a:solidFill>
                  <a:srgbClr val="10253F"/>
                </a:solidFill>
                <a:latin typeface="Arial"/>
                <a:ea typeface="Arial"/>
                <a:cs typeface="Arial"/>
                <a:sym typeface="Arial"/>
              </a:rPr>
              <a:t>Ticket to Work </a:t>
            </a:r>
            <a:endParaRPr/>
          </a:p>
          <a:p>
            <a:pPr indent="0" lvl="0" marL="0" marR="0" rtl="0" algn="l">
              <a:spcBef>
                <a:spcPts val="400"/>
              </a:spcBef>
              <a:spcAft>
                <a:spcPts val="0"/>
              </a:spcAft>
              <a:buClr>
                <a:srgbClr val="888888"/>
              </a:buClr>
              <a:buSzPts val="600"/>
              <a:buFont typeface="Arial"/>
              <a:buNone/>
            </a:pPr>
            <a:r>
              <a:rPr b="1" i="0" lang="en-US" sz="2400" u="none" cap="none" strike="noStrike">
                <a:solidFill>
                  <a:srgbClr val="10253F"/>
                </a:solidFill>
                <a:latin typeface="Arial"/>
                <a:ea typeface="Arial"/>
                <a:cs typeface="Arial"/>
                <a:sym typeface="Arial"/>
              </a:rPr>
              <a:t>Expedited Reinstatement (EXR)</a:t>
            </a:r>
            <a:endParaRPr b="1" i="0" sz="2400" u="none" cap="none" strike="noStrike">
              <a:solidFill>
                <a:srgbClr val="10253F"/>
              </a:solidFill>
              <a:latin typeface="Arial"/>
              <a:ea typeface="Arial"/>
              <a:cs typeface="Arial"/>
              <a:sym typeface="Arial"/>
            </a:endParaRPr>
          </a:p>
        </p:txBody>
      </p:sp>
      <p:sp>
        <p:nvSpPr>
          <p:cNvPr id="331" name="Google Shape;331;p35"/>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i="0" lang="en-US" sz="1800" u="none" cap="none" strike="noStrike">
                <a:solidFill>
                  <a:srgbClr val="10253F"/>
                </a:solidFill>
                <a:latin typeface="Calibri"/>
                <a:ea typeface="Calibri"/>
                <a:cs typeface="Calibri"/>
                <a:sym typeface="Calibri"/>
              </a:rPr>
              <a:t>www.socialsecurity.gov</a:t>
            </a:r>
            <a:endParaRPr/>
          </a:p>
        </p:txBody>
      </p:sp>
      <p:sp>
        <p:nvSpPr>
          <p:cNvPr id="332" name="Google Shape;332;p35"/>
          <p:cNvSpPr txBox="1"/>
          <p:nvPr/>
        </p:nvSpPr>
        <p:spPr>
          <a:xfrm>
            <a:off x="842682" y="5602941"/>
            <a:ext cx="748553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sng" cap="none" strike="noStrike">
                <a:solidFill>
                  <a:schemeClr val="hlink"/>
                </a:solidFill>
                <a:latin typeface="Calibri"/>
                <a:ea typeface="Calibri"/>
                <a:cs typeface="Calibri"/>
                <a:sym typeface="Calibri"/>
                <a:hlinkClick r:id="rId5"/>
              </a:rPr>
              <a:t>https://www.ssa.gov/redbook/eng/ssdi-and-ssi-employments-supports.htm</a:t>
            </a:r>
            <a:endParaRPr b="0" i="0" sz="16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descr="11124_SSA_PPT_TemplateInterior2v2.jpg" id="337" name="Google Shape;337;p36"/>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338" name="Google Shape;338;p36"/>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339" name="Google Shape;339;p36"/>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i="0" lang="en-US" sz="2800" u="none" cap="none" strike="noStrike">
                <a:solidFill>
                  <a:srgbClr val="FFFFFF"/>
                </a:solidFill>
                <a:latin typeface="Calibri"/>
                <a:ea typeface="Calibri"/>
                <a:cs typeface="Calibri"/>
                <a:sym typeface="Calibri"/>
              </a:rPr>
              <a:t>Subsidies and Special Conditions  </a:t>
            </a:r>
            <a:endParaRPr b="1" i="0" sz="2800" u="none" cap="none" strike="noStrike">
              <a:solidFill>
                <a:srgbClr val="FFFFFF"/>
              </a:solidFill>
              <a:latin typeface="Calibri"/>
              <a:ea typeface="Calibri"/>
              <a:cs typeface="Calibri"/>
              <a:sym typeface="Calibri"/>
            </a:endParaRPr>
          </a:p>
        </p:txBody>
      </p:sp>
      <p:sp>
        <p:nvSpPr>
          <p:cNvPr id="340" name="Google Shape;340;p36"/>
          <p:cNvSpPr txBox="1"/>
          <p:nvPr/>
        </p:nvSpPr>
        <p:spPr>
          <a:xfrm>
            <a:off x="300832" y="1733549"/>
            <a:ext cx="8675686" cy="46450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What is a subsidy?</a:t>
            </a:r>
            <a:endParaRPr/>
          </a:p>
          <a:p>
            <a:pPr indent="0" lvl="0" marL="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A “subsidy” is support provided by an employer that may result in receiving more pay than the actual value of the services performed.</a:t>
            </a:r>
            <a:endParaRPr/>
          </a:p>
          <a:p>
            <a:pPr indent="0" lvl="0" marL="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What are special conditions?</a:t>
            </a:r>
            <a:endParaRPr/>
          </a:p>
          <a:p>
            <a:pPr indent="0" lvl="0" marL="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“Special conditions” refers to support and on the job assistance provided by an employer, or by someone other than the employer, for example, a vocational rehabilitation agency. Because of this support, a person may receive more pay than the actual value of the services performed.</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171450" lvl="0" marL="28575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1" name="Google Shape;341;p36"/>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i="0" lang="en-US" sz="1800" u="none" cap="none" strike="noStrike">
                <a:solidFill>
                  <a:srgbClr val="10253F"/>
                </a:solidFill>
                <a:latin typeface="Calibri"/>
                <a:ea typeface="Calibri"/>
                <a:cs typeface="Calibri"/>
                <a:sym typeface="Calibri"/>
              </a:rPr>
              <a:t>www.socialsecurity.gov</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descr="11124_SSA_PPT_TemplateInterior2v2.jpg" id="346" name="Google Shape;346;p37"/>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347" name="Google Shape;347;p37"/>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348" name="Google Shape;348;p37"/>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i="0" lang="en-US" sz="2800" u="none" cap="none" strike="noStrike">
                <a:solidFill>
                  <a:srgbClr val="FFFFFF"/>
                </a:solidFill>
                <a:latin typeface="Calibri"/>
                <a:ea typeface="Calibri"/>
                <a:cs typeface="Calibri"/>
                <a:sym typeface="Calibri"/>
              </a:rPr>
              <a:t>Impairment-Related Work Expenses (IRWE) </a:t>
            </a:r>
            <a:endParaRPr b="1" i="0" sz="2800" u="none" cap="none" strike="noStrike">
              <a:solidFill>
                <a:srgbClr val="FFFFFF"/>
              </a:solidFill>
              <a:latin typeface="Calibri"/>
              <a:ea typeface="Calibri"/>
              <a:cs typeface="Calibri"/>
              <a:sym typeface="Calibri"/>
            </a:endParaRPr>
          </a:p>
        </p:txBody>
      </p:sp>
      <p:sp>
        <p:nvSpPr>
          <p:cNvPr id="349" name="Google Shape;349;p37"/>
          <p:cNvSpPr txBox="1"/>
          <p:nvPr/>
        </p:nvSpPr>
        <p:spPr>
          <a:xfrm>
            <a:off x="300832" y="1733549"/>
            <a:ext cx="8675686" cy="46450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We deduct the cost of certain impairment-related items and services that are needed to work from gross earnings when we decide if work is SGA. </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The beneficiary must pay for the item themselves (no reimbursement from 3</a:t>
            </a:r>
            <a:r>
              <a:rPr b="0" baseline="30000" i="0" lang="en-US" sz="1800" u="none" cap="none" strike="noStrike">
                <a:solidFill>
                  <a:schemeClr val="dk1"/>
                </a:solidFill>
                <a:latin typeface="Calibri"/>
                <a:ea typeface="Calibri"/>
                <a:cs typeface="Calibri"/>
                <a:sym typeface="Calibri"/>
              </a:rPr>
              <a:t>rd</a:t>
            </a:r>
            <a:r>
              <a:rPr b="0" i="0" lang="en-US" sz="1800" u="none" cap="none" strike="noStrike">
                <a:solidFill>
                  <a:schemeClr val="dk1"/>
                </a:solidFill>
                <a:latin typeface="Calibri"/>
                <a:ea typeface="Calibri"/>
                <a:cs typeface="Calibri"/>
                <a:sym typeface="Calibri"/>
              </a:rPr>
              <a:t> party)</a:t>
            </a:r>
            <a:endParaRPr/>
          </a:p>
          <a:p>
            <a:pPr indent="-285750" lvl="0" marL="285750" marR="0" rtl="0" algn="l">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The claimant must pay cash (no in-kind payments)</a:t>
            </a:r>
            <a:endParaRPr/>
          </a:p>
          <a:p>
            <a:pPr indent="-285750" lvl="0" marL="285750" marR="0" rtl="0" algn="l">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Examples include wheelchairs, certain transportation costs and specialized work-related equipment. </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Example: Beneficiary is earning $1400.00 per month in gross wages. His monthly co-pay for his medications is $100.00. </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$1400 - $100 = $1300 - This is countable income when determining SGA. </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p:txBody>
      </p:sp>
      <p:sp>
        <p:nvSpPr>
          <p:cNvPr id="350" name="Google Shape;350;p37"/>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i="0" lang="en-US" sz="1800" u="none" cap="none" strike="noStrike">
                <a:solidFill>
                  <a:srgbClr val="10253F"/>
                </a:solidFill>
                <a:latin typeface="Calibri"/>
                <a:ea typeface="Calibri"/>
                <a:cs typeface="Calibri"/>
                <a:sym typeface="Calibri"/>
              </a:rPr>
              <a:t>www.socialsecurity.gov</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descr="11124_SSA_PPT_TemplateInterior2v2.jpg" id="355" name="Google Shape;355;p38"/>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356" name="Google Shape;356;p38"/>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357" name="Google Shape;357;p38"/>
          <p:cNvSpPr txBox="1"/>
          <p:nvPr/>
        </p:nvSpPr>
        <p:spPr>
          <a:xfrm>
            <a:off x="0" y="988217"/>
            <a:ext cx="9144000" cy="345267"/>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500"/>
              <a:buFont typeface="Arial"/>
              <a:buNone/>
            </a:pPr>
            <a:r>
              <a:rPr b="1" i="0" lang="en-US" sz="2000" u="none" cap="none" strike="noStrike">
                <a:solidFill>
                  <a:srgbClr val="FFFFFF"/>
                </a:solidFill>
                <a:latin typeface="Calibri"/>
                <a:ea typeface="Calibri"/>
                <a:cs typeface="Calibri"/>
                <a:sym typeface="Calibri"/>
              </a:rPr>
              <a:t>Impairment-Related Work Expenses (IRWE)</a:t>
            </a:r>
            <a:r>
              <a:rPr b="1" i="0" lang="en-US" sz="2000" u="sng" cap="none" strike="noStrike">
                <a:solidFill>
                  <a:schemeClr val="hlink"/>
                </a:solidFill>
                <a:latin typeface="Calibri"/>
                <a:ea typeface="Calibri"/>
                <a:cs typeface="Calibri"/>
                <a:sym typeface="Calibri"/>
                <a:hlinkClick r:id="rId5"/>
              </a:rPr>
              <a:t> </a:t>
            </a:r>
            <a:endParaRPr b="1" i="0" sz="2000" u="none" cap="none" strike="noStrike">
              <a:solidFill>
                <a:srgbClr val="FF0000"/>
              </a:solidFill>
              <a:latin typeface="Calibri"/>
              <a:ea typeface="Calibri"/>
              <a:cs typeface="Calibri"/>
              <a:sym typeface="Calibri"/>
            </a:endParaRPr>
          </a:p>
        </p:txBody>
      </p:sp>
      <p:sp>
        <p:nvSpPr>
          <p:cNvPr id="358" name="Google Shape;358;p38"/>
          <p:cNvSpPr txBox="1"/>
          <p:nvPr/>
        </p:nvSpPr>
        <p:spPr>
          <a:xfrm>
            <a:off x="300832" y="1733549"/>
            <a:ext cx="8675686" cy="46450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p:txBody>
      </p:sp>
      <p:sp>
        <p:nvSpPr>
          <p:cNvPr id="359" name="Google Shape;359;p38"/>
          <p:cNvSpPr txBox="1"/>
          <p:nvPr/>
        </p:nvSpPr>
        <p:spPr>
          <a:xfrm>
            <a:off x="0" y="6528815"/>
            <a:ext cx="9144000" cy="338707"/>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i="0" lang="en-US" sz="1800" u="none" cap="none" strike="noStrike">
                <a:solidFill>
                  <a:srgbClr val="10253F"/>
                </a:solidFill>
                <a:latin typeface="Calibri"/>
                <a:ea typeface="Calibri"/>
                <a:cs typeface="Calibri"/>
                <a:sym typeface="Calibri"/>
              </a:rPr>
              <a:t>www.socialsecurity.gov</a:t>
            </a:r>
            <a:endParaRPr/>
          </a:p>
        </p:txBody>
      </p:sp>
      <p:graphicFrame>
        <p:nvGraphicFramePr>
          <p:cNvPr id="360" name="Google Shape;360;p38"/>
          <p:cNvGraphicFramePr/>
          <p:nvPr/>
        </p:nvGraphicFramePr>
        <p:xfrm>
          <a:off x="0" y="1333484"/>
          <a:ext cx="3000000" cy="3000000"/>
        </p:xfrm>
        <a:graphic>
          <a:graphicData uri="http://schemas.openxmlformats.org/drawingml/2006/table">
            <a:tbl>
              <a:tblPr bandRow="1" firstRow="1">
                <a:noFill/>
                <a:tableStyleId>{51922F6C-5FF6-4155-9134-E4B59518F52F}</a:tableStyleId>
              </a:tblPr>
              <a:tblGrid>
                <a:gridCol w="4572000"/>
                <a:gridCol w="4572000"/>
              </a:tblGrid>
              <a:tr h="264175">
                <a:tc>
                  <a:txBody>
                    <a:bodyPr/>
                    <a:lstStyle/>
                    <a:p>
                      <a:pPr indent="0" lvl="0" marL="0" marR="0" rtl="0" algn="ctr">
                        <a:spcBef>
                          <a:spcPts val="0"/>
                        </a:spcBef>
                        <a:spcAft>
                          <a:spcPts val="0"/>
                        </a:spcAft>
                        <a:buNone/>
                      </a:pPr>
                      <a:r>
                        <a:rPr lang="en-US" sz="1200" u="none" cap="none" strike="noStrike"/>
                        <a:t>Type of Expense</a:t>
                      </a:r>
                      <a:endParaRPr sz="1200" u="none" cap="none" strike="noStrike"/>
                    </a:p>
                  </a:txBody>
                  <a:tcPr marT="45725" marB="45725" marR="91450" marL="91450"/>
                </a:tc>
                <a:tc>
                  <a:txBody>
                    <a:bodyPr/>
                    <a:lstStyle/>
                    <a:p>
                      <a:pPr indent="0" lvl="0" marL="0" marR="0" rtl="0" algn="ctr">
                        <a:spcBef>
                          <a:spcPts val="0"/>
                        </a:spcBef>
                        <a:spcAft>
                          <a:spcPts val="0"/>
                        </a:spcAft>
                        <a:buNone/>
                      </a:pPr>
                      <a:r>
                        <a:rPr lang="en-US" sz="1200" u="none" cap="none" strike="noStrike"/>
                        <a:t>Example</a:t>
                      </a:r>
                      <a:endParaRPr sz="1200" u="none" cap="none" strike="noStrike"/>
                    </a:p>
                  </a:txBody>
                  <a:tcPr marT="45725" marB="45725" marR="91450" marL="91450"/>
                </a:tc>
              </a:tr>
              <a:tr h="733825">
                <a:tc>
                  <a:txBody>
                    <a:bodyPr/>
                    <a:lstStyle/>
                    <a:p>
                      <a:pPr indent="0" lvl="0" marL="0" marR="0" rtl="0" algn="l">
                        <a:spcBef>
                          <a:spcPts val="0"/>
                        </a:spcBef>
                        <a:spcAft>
                          <a:spcPts val="0"/>
                        </a:spcAft>
                        <a:buNone/>
                      </a:pPr>
                      <a:r>
                        <a:rPr lang="en-US" sz="1200" u="none" cap="none" strike="noStrike"/>
                        <a:t>Transportation Costs</a:t>
                      </a:r>
                      <a:endParaRPr sz="1200"/>
                    </a:p>
                  </a:txBody>
                  <a:tcPr marT="45725" marB="45725" marR="91450" marL="91450"/>
                </a:tc>
                <a:tc>
                  <a:txBody>
                    <a:bodyPr/>
                    <a:lstStyle/>
                    <a:p>
                      <a:pPr indent="0" lvl="0" marL="0" marR="0" rtl="0" algn="l">
                        <a:spcBef>
                          <a:spcPts val="0"/>
                        </a:spcBef>
                        <a:spcAft>
                          <a:spcPts val="0"/>
                        </a:spcAft>
                        <a:buNone/>
                      </a:pPr>
                      <a:r>
                        <a:rPr lang="en-US" sz="1100"/>
                        <a:t>The cost of structural or operational modifications to vehicle that is</a:t>
                      </a:r>
                      <a:r>
                        <a:rPr lang="en-US" sz="1100"/>
                        <a:t> </a:t>
                      </a:r>
                      <a:r>
                        <a:rPr lang="en-US" sz="1100"/>
                        <a:t>needed</a:t>
                      </a:r>
                      <a:r>
                        <a:rPr lang="en-US" sz="1100"/>
                        <a:t> </a:t>
                      </a:r>
                      <a:r>
                        <a:rPr lang="en-US" sz="1100"/>
                        <a:t>to travel to work. </a:t>
                      </a:r>
                      <a:endParaRPr/>
                    </a:p>
                    <a:p>
                      <a:pPr indent="0" lvl="0" marL="0" marR="0" rtl="0" algn="l">
                        <a:spcBef>
                          <a:spcPts val="0"/>
                        </a:spcBef>
                        <a:spcAft>
                          <a:spcPts val="0"/>
                        </a:spcAft>
                        <a:buNone/>
                      </a:pPr>
                      <a:r>
                        <a:rPr lang="en-US" sz="1100"/>
                        <a:t>The cost of driver assistance or taxicabs if public transportation is not available</a:t>
                      </a:r>
                      <a:r>
                        <a:rPr lang="en-US" sz="1100"/>
                        <a:t> or not accessible. </a:t>
                      </a:r>
                      <a:endParaRPr sz="1100"/>
                    </a:p>
                  </a:txBody>
                  <a:tcPr marT="45725" marB="45725" marR="91450" marL="91450"/>
                </a:tc>
              </a:tr>
              <a:tr h="410950">
                <a:tc>
                  <a:txBody>
                    <a:bodyPr/>
                    <a:lstStyle/>
                    <a:p>
                      <a:pPr indent="0" lvl="0" marL="0" marR="0" rtl="0" algn="l">
                        <a:spcBef>
                          <a:spcPts val="0"/>
                        </a:spcBef>
                        <a:spcAft>
                          <a:spcPts val="0"/>
                        </a:spcAft>
                        <a:buNone/>
                      </a:pPr>
                      <a:r>
                        <a:rPr lang="en-US" sz="1200"/>
                        <a:t>Attendant Care Services</a:t>
                      </a:r>
                      <a:endParaRPr sz="1200"/>
                    </a:p>
                  </a:txBody>
                  <a:tcPr marT="45725" marB="45725" marR="91450" marL="91450"/>
                </a:tc>
                <a:tc>
                  <a:txBody>
                    <a:bodyPr/>
                    <a:lstStyle/>
                    <a:p>
                      <a:pPr indent="0" lvl="0" marL="0" marR="0" rtl="0" algn="l">
                        <a:spcBef>
                          <a:spcPts val="0"/>
                        </a:spcBef>
                        <a:spcAft>
                          <a:spcPts val="0"/>
                        </a:spcAft>
                        <a:buNone/>
                      </a:pPr>
                      <a:r>
                        <a:rPr lang="en-US" sz="1100"/>
                        <a:t>Services</a:t>
                      </a:r>
                      <a:r>
                        <a:rPr lang="en-US" sz="1100"/>
                        <a:t> performed in the work setting. Services performed to help prepare for work, the trip to and from work and after work. </a:t>
                      </a:r>
                      <a:endParaRPr sz="1100"/>
                    </a:p>
                  </a:txBody>
                  <a:tcPr marT="45725" marB="45725" marR="91450" marL="91450"/>
                </a:tc>
              </a:tr>
              <a:tr h="410950">
                <a:tc>
                  <a:txBody>
                    <a:bodyPr/>
                    <a:lstStyle/>
                    <a:p>
                      <a:pPr indent="0" lvl="0" marL="0" marR="0" rtl="0" algn="l">
                        <a:spcBef>
                          <a:spcPts val="0"/>
                        </a:spcBef>
                        <a:spcAft>
                          <a:spcPts val="0"/>
                        </a:spcAft>
                        <a:buNone/>
                      </a:pPr>
                      <a:r>
                        <a:rPr lang="en-US" sz="1200"/>
                        <a:t>Service Animals</a:t>
                      </a:r>
                      <a:endParaRPr sz="1200"/>
                    </a:p>
                  </a:txBody>
                  <a:tcPr marT="45725" marB="45725" marR="91450" marL="91450"/>
                </a:tc>
                <a:tc>
                  <a:txBody>
                    <a:bodyPr/>
                    <a:lstStyle/>
                    <a:p>
                      <a:pPr indent="0" lvl="0" marL="0" marR="0" rtl="0" algn="l">
                        <a:spcBef>
                          <a:spcPts val="0"/>
                        </a:spcBef>
                        <a:spcAft>
                          <a:spcPts val="0"/>
                        </a:spcAft>
                        <a:buNone/>
                      </a:pPr>
                      <a:r>
                        <a:rPr lang="en-US" sz="1100"/>
                        <a:t>Expenses paid in owning a guide dog or other service animal who enables beneficiary to overcome functional limitations in order to work.</a:t>
                      </a:r>
                      <a:endParaRPr sz="1100"/>
                    </a:p>
                  </a:txBody>
                  <a:tcPr marT="45725" marB="45725" marR="91450" marL="91450"/>
                </a:tc>
              </a:tr>
              <a:tr h="410950">
                <a:tc>
                  <a:txBody>
                    <a:bodyPr/>
                    <a:lstStyle/>
                    <a:p>
                      <a:pPr indent="0" lvl="0" marL="0" marR="0" rtl="0" algn="l">
                        <a:spcBef>
                          <a:spcPts val="0"/>
                        </a:spcBef>
                        <a:spcAft>
                          <a:spcPts val="0"/>
                        </a:spcAft>
                        <a:buNone/>
                      </a:pPr>
                      <a:r>
                        <a:rPr lang="en-US" sz="1200"/>
                        <a:t>Medical Devices</a:t>
                      </a:r>
                      <a:endParaRPr sz="1200"/>
                    </a:p>
                  </a:txBody>
                  <a:tcPr marT="45725" marB="45725" marR="91450" marL="91450"/>
                </a:tc>
                <a:tc>
                  <a:txBody>
                    <a:bodyPr/>
                    <a:lstStyle/>
                    <a:p>
                      <a:pPr indent="0" lvl="0" marL="0" marR="0" rtl="0" algn="l">
                        <a:spcBef>
                          <a:spcPts val="0"/>
                        </a:spcBef>
                        <a:spcAft>
                          <a:spcPts val="0"/>
                        </a:spcAft>
                        <a:buNone/>
                      </a:pPr>
                      <a:r>
                        <a:rPr lang="en-US" sz="1100"/>
                        <a:t>Deductible devices include wheelchairs, dialysis equipment, pacemakers, respirators, traction equipment, and braces.</a:t>
                      </a:r>
                      <a:endParaRPr sz="1100"/>
                    </a:p>
                  </a:txBody>
                  <a:tcPr marT="45725" marB="45725" marR="91450" marL="91450"/>
                </a:tc>
              </a:tr>
              <a:tr h="410950">
                <a:tc>
                  <a:txBody>
                    <a:bodyPr/>
                    <a:lstStyle/>
                    <a:p>
                      <a:pPr indent="0" lvl="0" marL="0" marR="0" rtl="0" algn="l">
                        <a:spcBef>
                          <a:spcPts val="0"/>
                        </a:spcBef>
                        <a:spcAft>
                          <a:spcPts val="0"/>
                        </a:spcAft>
                        <a:buNone/>
                      </a:pPr>
                      <a:r>
                        <a:rPr lang="en-US" sz="1200"/>
                        <a:t>Prosthesis</a:t>
                      </a:r>
                      <a:endParaRPr sz="1200"/>
                    </a:p>
                  </a:txBody>
                  <a:tcPr marT="45725" marB="45725" marR="91450" marL="91450"/>
                </a:tc>
                <a:tc>
                  <a:txBody>
                    <a:bodyPr/>
                    <a:lstStyle/>
                    <a:p>
                      <a:pPr indent="0" lvl="0" marL="0" marR="0" rtl="0" algn="l">
                        <a:spcBef>
                          <a:spcPts val="0"/>
                        </a:spcBef>
                        <a:spcAft>
                          <a:spcPts val="0"/>
                        </a:spcAft>
                        <a:buNone/>
                      </a:pPr>
                      <a:r>
                        <a:rPr lang="en-US" sz="1100"/>
                        <a:t>Artificial hip, artificial replacement of an arm, leg, or other parts of the body.</a:t>
                      </a:r>
                      <a:endParaRPr sz="1100"/>
                    </a:p>
                  </a:txBody>
                  <a:tcPr marT="45725" marB="45725" marR="91450" marL="91450"/>
                </a:tc>
              </a:tr>
              <a:tr h="733825">
                <a:tc>
                  <a:txBody>
                    <a:bodyPr/>
                    <a:lstStyle/>
                    <a:p>
                      <a:pPr indent="0" lvl="0" marL="0" marR="0" rtl="0" algn="l">
                        <a:spcBef>
                          <a:spcPts val="0"/>
                        </a:spcBef>
                        <a:spcAft>
                          <a:spcPts val="0"/>
                        </a:spcAft>
                        <a:buNone/>
                      </a:pPr>
                      <a:r>
                        <a:rPr lang="en-US" sz="1200"/>
                        <a:t>Residential</a:t>
                      </a:r>
                      <a:r>
                        <a:rPr lang="en-US" sz="1200"/>
                        <a:t> Modifications</a:t>
                      </a:r>
                      <a:endParaRPr sz="1200"/>
                    </a:p>
                  </a:txBody>
                  <a:tcPr marT="45725" marB="45725" marR="91450" marL="91450"/>
                </a:tc>
                <a:tc>
                  <a:txBody>
                    <a:bodyPr/>
                    <a:lstStyle/>
                    <a:p>
                      <a:pPr indent="0" lvl="0" marL="0" marR="0" rtl="0" algn="l">
                        <a:spcBef>
                          <a:spcPts val="0"/>
                        </a:spcBef>
                        <a:spcAft>
                          <a:spcPts val="0"/>
                        </a:spcAft>
                        <a:buNone/>
                      </a:pPr>
                      <a:r>
                        <a:rPr lang="en-US" sz="1100"/>
                        <a:t>Employed outside of home- modifications to exterior to permit access to the street or</a:t>
                      </a:r>
                      <a:r>
                        <a:rPr lang="en-US" sz="1100"/>
                        <a:t> transportation.</a:t>
                      </a:r>
                      <a:endParaRPr/>
                    </a:p>
                    <a:p>
                      <a:pPr indent="0" lvl="0" marL="0" marR="0" rtl="0" algn="l">
                        <a:spcBef>
                          <a:spcPts val="0"/>
                        </a:spcBef>
                        <a:spcAft>
                          <a:spcPts val="0"/>
                        </a:spcAft>
                        <a:buNone/>
                      </a:pPr>
                      <a:r>
                        <a:rPr lang="en-US" sz="1100"/>
                        <a:t>Self-employed at home- modifications inside to create workspace to accommodate impairment.</a:t>
                      </a:r>
                      <a:endParaRPr sz="1100"/>
                    </a:p>
                  </a:txBody>
                  <a:tcPr marT="45725" marB="45725" marR="91450" marL="91450"/>
                </a:tc>
              </a:tr>
              <a:tr h="572375">
                <a:tc>
                  <a:txBody>
                    <a:bodyPr/>
                    <a:lstStyle/>
                    <a:p>
                      <a:pPr indent="0" lvl="0" marL="0" marR="0" rtl="0" algn="l">
                        <a:spcBef>
                          <a:spcPts val="0"/>
                        </a:spcBef>
                        <a:spcAft>
                          <a:spcPts val="0"/>
                        </a:spcAft>
                        <a:buNone/>
                      </a:pPr>
                      <a:r>
                        <a:rPr lang="en-US" sz="1200"/>
                        <a:t>Prescription Drugs</a:t>
                      </a:r>
                      <a:endParaRPr sz="1200"/>
                    </a:p>
                  </a:txBody>
                  <a:tcPr marT="45725" marB="45725" marR="91450" marL="91450"/>
                </a:tc>
                <a:tc>
                  <a:txBody>
                    <a:bodyPr/>
                    <a:lstStyle/>
                    <a:p>
                      <a:pPr indent="0" lvl="0" marL="0" marR="0" rtl="0" algn="l">
                        <a:spcBef>
                          <a:spcPts val="0"/>
                        </a:spcBef>
                        <a:spcAft>
                          <a:spcPts val="0"/>
                        </a:spcAft>
                        <a:buNone/>
                      </a:pPr>
                      <a:r>
                        <a:rPr lang="en-US" sz="1100"/>
                        <a:t>Regularly prescribed medical treatment or therapy that is necessary to control</a:t>
                      </a:r>
                      <a:r>
                        <a:rPr lang="en-US" sz="1100"/>
                        <a:t> </a:t>
                      </a:r>
                      <a:r>
                        <a:rPr lang="en-US" sz="1100"/>
                        <a:t>disabling condition. This includes co-payments and insurance deductibles.</a:t>
                      </a:r>
                      <a:endParaRPr sz="1100"/>
                    </a:p>
                  </a:txBody>
                  <a:tcPr marT="45725" marB="45725" marR="91450" marL="91450"/>
                </a:tc>
              </a:tr>
              <a:tr h="733825">
                <a:tc>
                  <a:txBody>
                    <a:bodyPr/>
                    <a:lstStyle/>
                    <a:p>
                      <a:pPr indent="0" lvl="0" marL="0" marR="0" rtl="0" algn="l">
                        <a:spcBef>
                          <a:spcPts val="0"/>
                        </a:spcBef>
                        <a:spcAft>
                          <a:spcPts val="0"/>
                        </a:spcAft>
                        <a:buNone/>
                      </a:pPr>
                      <a:r>
                        <a:rPr lang="en-US" sz="1200"/>
                        <a:t>Other Items and Services</a:t>
                      </a:r>
                      <a:endParaRPr sz="1200"/>
                    </a:p>
                  </a:txBody>
                  <a:tcPr marT="45725" marB="45725" marR="91450" marL="91450"/>
                </a:tc>
                <a:tc>
                  <a:txBody>
                    <a:bodyPr/>
                    <a:lstStyle/>
                    <a:p>
                      <a:pPr indent="0" lvl="0" marL="0" marR="0" rtl="0" algn="l">
                        <a:spcBef>
                          <a:spcPts val="0"/>
                        </a:spcBef>
                        <a:spcAft>
                          <a:spcPts val="0"/>
                        </a:spcAft>
                        <a:buNone/>
                      </a:pPr>
                      <a:r>
                        <a:rPr lang="en-US" sz="1100"/>
                        <a:t>Assistive technology that people with disabilities use for employment–related purposes; such as software applications, computer support services, and special tools which have been specifically designed to accommodate the person’s impairment</a:t>
                      </a:r>
                      <a:endParaRPr sz="1100"/>
                    </a:p>
                  </a:txBody>
                  <a:tcPr marT="45725" marB="45725" marR="91450" marL="91450"/>
                </a:tc>
              </a:tr>
            </a:tbl>
          </a:graphicData>
        </a:graphic>
      </p:graphicFrame>
      <p:sp>
        <p:nvSpPr>
          <p:cNvPr id="361" name="Google Shape;361;p38"/>
          <p:cNvSpPr txBox="1"/>
          <p:nvPr/>
        </p:nvSpPr>
        <p:spPr>
          <a:xfrm>
            <a:off x="300832" y="6195044"/>
            <a:ext cx="86034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sng" cap="none" strike="noStrike">
                <a:solidFill>
                  <a:schemeClr val="hlink"/>
                </a:solidFill>
                <a:latin typeface="Calibri"/>
                <a:ea typeface="Calibri"/>
                <a:cs typeface="Calibri"/>
                <a:sym typeface="Calibri"/>
                <a:hlinkClick r:id="rId6"/>
              </a:rPr>
              <a:t>https://secure.ssa.gov/apps10/poms.nsf/lnx/0500820555!opendocument</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descr="11124_SSA_PPT_TemplateInterior2v2.jpg" id="366" name="Google Shape;366;p39"/>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367" name="Google Shape;367;p39"/>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368" name="Google Shape;368;p39"/>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lang="en-US" sz="2800">
                <a:solidFill>
                  <a:srgbClr val="FFFFFF"/>
                </a:solidFill>
                <a:latin typeface="Calibri"/>
                <a:ea typeface="Calibri"/>
                <a:cs typeface="Calibri"/>
                <a:sym typeface="Calibri"/>
              </a:rPr>
              <a:t>Form SSA-821 Work Activity Report </a:t>
            </a:r>
            <a:endParaRPr b="1" sz="2800">
              <a:solidFill>
                <a:srgbClr val="FFFFFF"/>
              </a:solidFill>
              <a:latin typeface="Calibri"/>
              <a:ea typeface="Calibri"/>
              <a:cs typeface="Calibri"/>
              <a:sym typeface="Calibri"/>
            </a:endParaRPr>
          </a:p>
        </p:txBody>
      </p:sp>
      <p:sp>
        <p:nvSpPr>
          <p:cNvPr id="369" name="Google Shape;369;p39"/>
          <p:cNvSpPr txBox="1"/>
          <p:nvPr/>
        </p:nvSpPr>
        <p:spPr>
          <a:xfrm>
            <a:off x="300832" y="1733549"/>
            <a:ext cx="8675686" cy="46450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sp>
        <p:nvSpPr>
          <p:cNvPr id="370" name="Google Shape;370;p39"/>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lang="en-US" sz="1800">
                <a:solidFill>
                  <a:srgbClr val="10253F"/>
                </a:solidFill>
                <a:latin typeface="Calibri"/>
                <a:ea typeface="Calibri"/>
                <a:cs typeface="Calibri"/>
                <a:sym typeface="Calibri"/>
              </a:rPr>
              <a:t>www.socialsecurity.gov</a:t>
            </a:r>
            <a:endParaRPr/>
          </a:p>
        </p:txBody>
      </p:sp>
      <p:pic>
        <p:nvPicPr>
          <p:cNvPr id="371" name="Google Shape;371;p39"/>
          <p:cNvPicPr preferRelativeResize="0"/>
          <p:nvPr/>
        </p:nvPicPr>
        <p:blipFill rotWithShape="1">
          <a:blip r:embed="rId5">
            <a:alphaModFix/>
          </a:blip>
          <a:srcRect b="0" l="0" r="0" t="0"/>
          <a:stretch/>
        </p:blipFill>
        <p:spPr>
          <a:xfrm>
            <a:off x="0" y="1581526"/>
            <a:ext cx="5289176" cy="2880088"/>
          </a:xfrm>
          <a:prstGeom prst="rect">
            <a:avLst/>
          </a:prstGeom>
          <a:noFill/>
          <a:ln>
            <a:noFill/>
          </a:ln>
        </p:spPr>
      </p:pic>
      <p:pic>
        <p:nvPicPr>
          <p:cNvPr id="372" name="Google Shape;372;p39"/>
          <p:cNvPicPr preferRelativeResize="0"/>
          <p:nvPr/>
        </p:nvPicPr>
        <p:blipFill rotWithShape="1">
          <a:blip r:embed="rId6">
            <a:alphaModFix/>
          </a:blip>
          <a:srcRect b="0" l="0" r="0" t="0"/>
          <a:stretch/>
        </p:blipFill>
        <p:spPr>
          <a:xfrm>
            <a:off x="2853612" y="3607376"/>
            <a:ext cx="6290388" cy="2835915"/>
          </a:xfrm>
          <a:prstGeom prst="rect">
            <a:avLst/>
          </a:prstGeom>
          <a:noFill/>
          <a:ln>
            <a:noFill/>
          </a:ln>
        </p:spPr>
      </p:pic>
      <p:sp>
        <p:nvSpPr>
          <p:cNvPr id="373" name="Google Shape;373;p39"/>
          <p:cNvSpPr txBox="1"/>
          <p:nvPr/>
        </p:nvSpPr>
        <p:spPr>
          <a:xfrm>
            <a:off x="5289176" y="1755774"/>
            <a:ext cx="3687342" cy="18774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SSA-821 is used to document work activity and work incentives when SSA is making SGA decisions.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u="sng">
                <a:solidFill>
                  <a:schemeClr val="hlink"/>
                </a:solidFill>
                <a:latin typeface="Calibri"/>
                <a:ea typeface="Calibri"/>
                <a:cs typeface="Calibri"/>
                <a:sym typeface="Calibri"/>
                <a:hlinkClick r:id="rId7"/>
              </a:rPr>
              <a:t>https://www.ssa.gov/forms/ssa-821.pdf</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39"/>
          <p:cNvSpPr txBox="1"/>
          <p:nvPr/>
        </p:nvSpPr>
        <p:spPr>
          <a:xfrm>
            <a:off x="107575" y="4509247"/>
            <a:ext cx="3030071"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Beneficiaries complete this form to document special conditions, subsidies and IRWEs so decisions are based on the real value of the work.</a:t>
            </a:r>
            <a:endParaRPr b="1"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descr="11124_SSA_PPT_TemplateInterior2v2.jpg" id="379" name="Google Shape;379;p40"/>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380" name="Google Shape;380;p40"/>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381" name="Google Shape;381;p40"/>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lang="en-US" sz="2800">
                <a:solidFill>
                  <a:srgbClr val="FFFFFF"/>
                </a:solidFill>
                <a:latin typeface="Calibri"/>
                <a:ea typeface="Calibri"/>
                <a:cs typeface="Calibri"/>
                <a:sym typeface="Calibri"/>
              </a:rPr>
              <a:t>Plans to Achieve Self-Support (PASS)</a:t>
            </a:r>
            <a:endParaRPr b="1" sz="2800">
              <a:solidFill>
                <a:srgbClr val="FFFFFF"/>
              </a:solidFill>
              <a:latin typeface="Calibri"/>
              <a:ea typeface="Calibri"/>
              <a:cs typeface="Calibri"/>
              <a:sym typeface="Calibri"/>
            </a:endParaRPr>
          </a:p>
        </p:txBody>
      </p:sp>
      <p:sp>
        <p:nvSpPr>
          <p:cNvPr id="382" name="Google Shape;382;p40"/>
          <p:cNvSpPr txBox="1"/>
          <p:nvPr/>
        </p:nvSpPr>
        <p:spPr>
          <a:xfrm>
            <a:off x="128016" y="1600200"/>
            <a:ext cx="8848502" cy="47783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What is a PASS?</a:t>
            </a:r>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A PASS allows an individual to set aside other income besides SSI and/or resources for a specified time period to pursue a work goal that will result in the reduction or elimination of SSI or SSDI benefits.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How does it work?</a:t>
            </a:r>
            <a:endParaRPr b="1" sz="2000">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We do not count the income set aside under the PASS when we figure the SSI payment amount. We do not count the resources set aside under the PASS when we determine initial and continuing eligibility for SSI.</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Who can have a PASS?</a:t>
            </a:r>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If a person receives SSI or could qualify for SSI after setting aside income or resources to pursue a work goal, a person could benefit from a PASS.</a:t>
            </a:r>
            <a:endParaRPr sz="2000">
              <a:solidFill>
                <a:schemeClr val="dk1"/>
              </a:solidFill>
              <a:latin typeface="Calibri"/>
              <a:ea typeface="Calibri"/>
              <a:cs typeface="Calibri"/>
              <a:sym typeface="Calibri"/>
            </a:endParaRPr>
          </a:p>
        </p:txBody>
      </p:sp>
      <p:sp>
        <p:nvSpPr>
          <p:cNvPr id="383" name="Google Shape;383;p40"/>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lang="en-US" sz="1800">
                <a:solidFill>
                  <a:srgbClr val="10253F"/>
                </a:solidFill>
                <a:latin typeface="Calibri"/>
                <a:ea typeface="Calibri"/>
                <a:cs typeface="Calibri"/>
                <a:sym typeface="Calibri"/>
              </a:rPr>
              <a:t>www.socialsecurity.gov</a:t>
            </a:r>
            <a:endParaRPr/>
          </a:p>
        </p:txBody>
      </p:sp>
      <p:sp>
        <p:nvSpPr>
          <p:cNvPr id="384" name="Google Shape;384;p40"/>
          <p:cNvSpPr txBox="1"/>
          <p:nvPr/>
        </p:nvSpPr>
        <p:spPr>
          <a:xfrm>
            <a:off x="128016" y="5853953"/>
            <a:ext cx="877627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u="sng">
                <a:solidFill>
                  <a:schemeClr val="hlink"/>
                </a:solidFill>
                <a:latin typeface="Calibri"/>
                <a:ea typeface="Calibri"/>
                <a:cs typeface="Calibri"/>
                <a:sym typeface="Calibri"/>
                <a:hlinkClick r:id="rId5"/>
              </a:rPr>
              <a:t>https://www.ssa.gov/ssi/spotlights/spot-plans-self-support.htm</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descr="11124_SSA_PPT_TemplateInterior2v2.jpg" id="389" name="Google Shape;389;p41"/>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390" name="Google Shape;390;p41"/>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391" name="Google Shape;391;p41"/>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lang="en-US" sz="2800">
                <a:solidFill>
                  <a:srgbClr val="FFFFFF"/>
                </a:solidFill>
                <a:latin typeface="Calibri"/>
                <a:ea typeface="Calibri"/>
                <a:cs typeface="Calibri"/>
                <a:sym typeface="Calibri"/>
              </a:rPr>
              <a:t>Plans to Achieve Self-Support (PASS)</a:t>
            </a:r>
            <a:endParaRPr b="1" sz="2800">
              <a:solidFill>
                <a:srgbClr val="FFFFFF"/>
              </a:solidFill>
              <a:latin typeface="Calibri"/>
              <a:ea typeface="Calibri"/>
              <a:cs typeface="Calibri"/>
              <a:sym typeface="Calibri"/>
            </a:endParaRPr>
          </a:p>
        </p:txBody>
      </p:sp>
      <p:sp>
        <p:nvSpPr>
          <p:cNvPr id="392" name="Google Shape;392;p41"/>
          <p:cNvSpPr txBox="1"/>
          <p:nvPr/>
        </p:nvSpPr>
        <p:spPr>
          <a:xfrm>
            <a:off x="128016" y="1600200"/>
            <a:ext cx="8848502" cy="47783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What kinds of expenses can a PASS help pay for?</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School or training expenses- tuition, fees, books and supplies</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Uniforms, special clothing, safety equipment, tools</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Attendant care of child care expenses</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a:t>
            </a:r>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Transportation for work</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Employment services such as a job coach</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Supplies to start a business </a:t>
            </a:r>
            <a:endParaRPr/>
          </a:p>
        </p:txBody>
      </p:sp>
      <p:sp>
        <p:nvSpPr>
          <p:cNvPr id="393" name="Google Shape;393;p41"/>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lang="en-US" sz="1800">
                <a:solidFill>
                  <a:srgbClr val="10253F"/>
                </a:solidFill>
                <a:latin typeface="Calibri"/>
                <a:ea typeface="Calibri"/>
                <a:cs typeface="Calibri"/>
                <a:sym typeface="Calibri"/>
              </a:rPr>
              <a:t>www.socialsecurity.gov</a:t>
            </a:r>
            <a:endParaRPr/>
          </a:p>
        </p:txBody>
      </p:sp>
      <p:sp>
        <p:nvSpPr>
          <p:cNvPr id="394" name="Google Shape;394;p41"/>
          <p:cNvSpPr txBox="1"/>
          <p:nvPr/>
        </p:nvSpPr>
        <p:spPr>
          <a:xfrm>
            <a:off x="128016" y="5853953"/>
            <a:ext cx="877627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u="sng">
                <a:solidFill>
                  <a:schemeClr val="hlink"/>
                </a:solidFill>
                <a:latin typeface="Calibri"/>
                <a:ea typeface="Calibri"/>
                <a:cs typeface="Calibri"/>
                <a:sym typeface="Calibri"/>
                <a:hlinkClick r:id="rId5"/>
              </a:rPr>
              <a:t>https://www.ssa.gov/ssi/spotlights/spot-plans-self-support.htm</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descr="11124_SSA_PPT_TemplateInterior2v2.jpg" id="399" name="Google Shape;399;p42"/>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400" name="Google Shape;400;p42"/>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401" name="Google Shape;401;p42"/>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lang="en-US" sz="2800">
                <a:solidFill>
                  <a:srgbClr val="FFFFFF"/>
                </a:solidFill>
                <a:latin typeface="Calibri"/>
                <a:ea typeface="Calibri"/>
                <a:cs typeface="Calibri"/>
                <a:sym typeface="Calibri"/>
              </a:rPr>
              <a:t>Plans to Achieve Self-Support (PASS)</a:t>
            </a:r>
            <a:endParaRPr b="1" sz="2800">
              <a:solidFill>
                <a:srgbClr val="FFFFFF"/>
              </a:solidFill>
              <a:latin typeface="Calibri"/>
              <a:ea typeface="Calibri"/>
              <a:cs typeface="Calibri"/>
              <a:sym typeface="Calibri"/>
            </a:endParaRPr>
          </a:p>
        </p:txBody>
      </p:sp>
      <p:sp>
        <p:nvSpPr>
          <p:cNvPr id="402" name="Google Shape;402;p42"/>
          <p:cNvSpPr txBox="1"/>
          <p:nvPr/>
        </p:nvSpPr>
        <p:spPr>
          <a:xfrm>
            <a:off x="128016" y="1600200"/>
            <a:ext cx="8848502" cy="47783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A Sample PASS (SSDI Only)</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Example – SSDI Being Excluded under an approved PASS</a:t>
            </a:r>
            <a:endParaRPr/>
          </a:p>
          <a:p>
            <a:pPr indent="0" lvl="0" marL="0" marR="0" rtl="0" algn="ctr">
              <a:spcBef>
                <a:spcPts val="0"/>
              </a:spcBef>
              <a:spcAft>
                <a:spcPts val="0"/>
              </a:spcAft>
              <a:buNone/>
            </a:pPr>
            <a:r>
              <a:t/>
            </a:r>
            <a:endParaRPr b="1" sz="2000">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Maria wants to go to school and become a paralegal.</a:t>
            </a:r>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She receives $1000 in SSDI benefits</a:t>
            </a:r>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Maria’s employment goal needs to be expected to generate enough income to eliminate SSDI. (Have expected earnings over $1,310 per month SGA for 2021)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 Maria determines she needs $1000 per month for tuition, books, and 	school supplies.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Maria must use the SSI payment of $794 for living expenses and use the PASS funds of $1000 for approved plan expenses.</a:t>
            </a:r>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PASS is self-funded but the math has to make sense!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403" name="Google Shape;403;p42"/>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lang="en-US" sz="1800">
                <a:solidFill>
                  <a:srgbClr val="10253F"/>
                </a:solidFill>
                <a:latin typeface="Calibri"/>
                <a:ea typeface="Calibri"/>
                <a:cs typeface="Calibri"/>
                <a:sym typeface="Calibri"/>
              </a:rPr>
              <a:t>www.socialsecurity.gov</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descr="11124_SSA_PPT_TemplateInterior2v2.jpg" id="408" name="Google Shape;408;p43"/>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409" name="Google Shape;409;p43"/>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410" name="Google Shape;410;p43"/>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lang="en-US" sz="2800">
                <a:solidFill>
                  <a:srgbClr val="FFFFFF"/>
                </a:solidFill>
                <a:latin typeface="Calibri"/>
                <a:ea typeface="Calibri"/>
                <a:cs typeface="Calibri"/>
                <a:sym typeface="Calibri"/>
              </a:rPr>
              <a:t>Ticket to Work (TTW)</a:t>
            </a:r>
            <a:endParaRPr b="1" sz="2800">
              <a:solidFill>
                <a:srgbClr val="FFFFFF"/>
              </a:solidFill>
              <a:latin typeface="Calibri"/>
              <a:ea typeface="Calibri"/>
              <a:cs typeface="Calibri"/>
              <a:sym typeface="Calibri"/>
            </a:endParaRPr>
          </a:p>
        </p:txBody>
      </p:sp>
      <p:sp>
        <p:nvSpPr>
          <p:cNvPr id="411" name="Google Shape;411;p43"/>
          <p:cNvSpPr txBox="1"/>
          <p:nvPr/>
        </p:nvSpPr>
        <p:spPr>
          <a:xfrm>
            <a:off x="300832" y="1681955"/>
            <a:ext cx="8675686" cy="464502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Free and voluntary program that can help beneficiaries go to work, get a good job that may lead to a career, and become financially independent, all while they keep their Medicare and Medicaid.</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Individuals who receive SSI or SSDI benefits because of a disability and are age 18 through 64.</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Many beneficiaries are eligible to obtain services from a state VR agency or another approved provider of their choice.</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We call these providers Employment Networks (ENs). ENs are private organizations or government agencies that have agreed to work with Social Security to provide employment services to beneficiaries with disabilities. </a:t>
            </a:r>
            <a:endParaRPr/>
          </a:p>
          <a:p>
            <a:pPr indent="-215900" lvl="0" marL="342900" marR="0" rtl="0" algn="l">
              <a:spcBef>
                <a:spcPts val="0"/>
              </a:spcBef>
              <a:spcAft>
                <a:spcPts val="0"/>
              </a:spcAft>
              <a:buClr>
                <a:srgbClr val="000000"/>
              </a:buClr>
              <a:buSzPts val="2000"/>
              <a:buFont typeface="Arial"/>
              <a:buNone/>
            </a:pPr>
            <a:r>
              <a:t/>
            </a:r>
            <a:endParaRPr sz="2000">
              <a:solidFill>
                <a:schemeClr val="dk1"/>
              </a:solidFill>
              <a:latin typeface="Calibri"/>
              <a:ea typeface="Calibri"/>
              <a:cs typeface="Calibri"/>
              <a:sym typeface="Calibri"/>
            </a:endParaRPr>
          </a:p>
          <a:p>
            <a:pPr indent="-215900" lvl="0" marL="342900" marR="0" rtl="0" algn="l">
              <a:spcBef>
                <a:spcPts val="0"/>
              </a:spcBef>
              <a:spcAft>
                <a:spcPts val="0"/>
              </a:spcAft>
              <a:buClr>
                <a:srgbClr val="000000"/>
              </a:buClr>
              <a:buSzPts val="2000"/>
              <a:buFont typeface="Arial"/>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412" name="Google Shape;412;p43"/>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lang="en-US" sz="1800">
                <a:solidFill>
                  <a:srgbClr val="10253F"/>
                </a:solidFill>
                <a:latin typeface="Calibri"/>
                <a:ea typeface="Calibri"/>
                <a:cs typeface="Calibri"/>
                <a:sym typeface="Calibri"/>
              </a:rPr>
              <a:t>www.socialsecurity.gov</a:t>
            </a:r>
            <a:endParaRPr/>
          </a:p>
        </p:txBody>
      </p:sp>
      <p:pic>
        <p:nvPicPr>
          <p:cNvPr id="413" name="Google Shape;413;p43"/>
          <p:cNvPicPr preferRelativeResize="0"/>
          <p:nvPr/>
        </p:nvPicPr>
        <p:blipFill rotWithShape="1">
          <a:blip r:embed="rId5">
            <a:alphaModFix/>
          </a:blip>
          <a:srcRect b="0" l="0" r="0" t="0"/>
          <a:stretch/>
        </p:blipFill>
        <p:spPr>
          <a:xfrm>
            <a:off x="7213049" y="5704076"/>
            <a:ext cx="1763469" cy="79356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descr="11124_SSA_PPT_TemplateInterior2v2.jpg" id="418" name="Google Shape;418;p44"/>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419" name="Google Shape;419;p44"/>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420" name="Google Shape;420;p44"/>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lang="en-US" sz="2800">
                <a:solidFill>
                  <a:srgbClr val="FFFFFF"/>
                </a:solidFill>
                <a:latin typeface="Calibri"/>
                <a:ea typeface="Calibri"/>
                <a:cs typeface="Calibri"/>
                <a:sym typeface="Calibri"/>
              </a:rPr>
              <a:t>Ticket to Work (TTW)</a:t>
            </a:r>
            <a:endParaRPr b="1" sz="2800">
              <a:solidFill>
                <a:srgbClr val="FFFFFF"/>
              </a:solidFill>
              <a:latin typeface="Calibri"/>
              <a:ea typeface="Calibri"/>
              <a:cs typeface="Calibri"/>
              <a:sym typeface="Calibri"/>
            </a:endParaRPr>
          </a:p>
        </p:txBody>
      </p:sp>
      <p:sp>
        <p:nvSpPr>
          <p:cNvPr id="421" name="Google Shape;421;p44"/>
          <p:cNvSpPr txBox="1"/>
          <p:nvPr/>
        </p:nvSpPr>
        <p:spPr>
          <a:xfrm>
            <a:off x="228600" y="1681955"/>
            <a:ext cx="8675686" cy="46450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For more information on the TTW Program, including a list of approved ENs, call:</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1-866-YOURTICKET</a:t>
            </a:r>
            <a:r>
              <a:rPr lang="en-US" sz="2000">
                <a:solidFill>
                  <a:schemeClr val="dk1"/>
                </a:solidFill>
                <a:latin typeface="Calibri"/>
                <a:ea typeface="Calibri"/>
                <a:cs typeface="Calibri"/>
                <a:sym typeface="Calibri"/>
              </a:rPr>
              <a:t> (1-866-968-7842) or for TTY call 1-866-833-2967 between 8 a.m. to 8 p.m. Eastern time Monday through Friday.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ctr">
              <a:spcBef>
                <a:spcPts val="0"/>
              </a:spcBef>
              <a:spcAft>
                <a:spcPts val="0"/>
              </a:spcAft>
              <a:buNone/>
            </a:pPr>
            <a:r>
              <a:rPr lang="en-US" sz="2000">
                <a:solidFill>
                  <a:schemeClr val="dk1"/>
                </a:solidFill>
                <a:latin typeface="Calibri"/>
                <a:ea typeface="Calibri"/>
                <a:cs typeface="Calibri"/>
                <a:sym typeface="Calibri"/>
              </a:rPr>
              <a:t>Or</a:t>
            </a:r>
            <a:endParaRPr/>
          </a:p>
          <a:p>
            <a:pPr indent="0" lvl="0" marL="0" marR="0" rtl="0" algn="ctr">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ctr">
              <a:spcBef>
                <a:spcPts val="0"/>
              </a:spcBef>
              <a:spcAft>
                <a:spcPts val="0"/>
              </a:spcAft>
              <a:buNone/>
            </a:pPr>
            <a:r>
              <a:rPr lang="en-US" sz="2000">
                <a:solidFill>
                  <a:schemeClr val="dk1"/>
                </a:solidFill>
                <a:latin typeface="Calibri"/>
                <a:ea typeface="Calibri"/>
                <a:cs typeface="Calibri"/>
                <a:sym typeface="Calibri"/>
              </a:rPr>
              <a:t>Email: </a:t>
            </a:r>
            <a:r>
              <a:rPr lang="en-US" sz="2400" u="sng">
                <a:solidFill>
                  <a:schemeClr val="hlink"/>
                </a:solidFill>
                <a:latin typeface="Calibri"/>
                <a:ea typeface="Calibri"/>
                <a:cs typeface="Calibri"/>
                <a:sym typeface="Calibri"/>
                <a:hlinkClick r:id="rId5"/>
              </a:rPr>
              <a:t>support@choosework.ssa.gov</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ctr">
              <a:spcBef>
                <a:spcPts val="0"/>
              </a:spcBef>
              <a:spcAft>
                <a:spcPts val="0"/>
              </a:spcAft>
              <a:buNone/>
            </a:pPr>
            <a:r>
              <a:rPr lang="en-US" sz="2000">
                <a:solidFill>
                  <a:schemeClr val="dk1"/>
                </a:solidFill>
                <a:latin typeface="Calibri"/>
                <a:ea typeface="Calibri"/>
                <a:cs typeface="Calibri"/>
                <a:sym typeface="Calibri"/>
              </a:rPr>
              <a:t>Or</a:t>
            </a:r>
            <a:endParaRPr/>
          </a:p>
          <a:p>
            <a:pPr indent="0" lvl="0" marL="0" marR="0" rtl="0" algn="ctr">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Find information online at </a:t>
            </a:r>
            <a:r>
              <a:rPr lang="en-US" sz="2400" u="sng">
                <a:solidFill>
                  <a:schemeClr val="hlink"/>
                </a:solidFill>
                <a:latin typeface="Calibri"/>
                <a:ea typeface="Calibri"/>
                <a:cs typeface="Calibri"/>
                <a:sym typeface="Calibri"/>
                <a:hlinkClick r:id="rId6"/>
              </a:rPr>
              <a:t>www.socialsecurity.gov/work</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422" name="Google Shape;422;p44"/>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lang="en-US" sz="1800">
                <a:solidFill>
                  <a:srgbClr val="10253F"/>
                </a:solidFill>
                <a:latin typeface="Calibri"/>
                <a:ea typeface="Calibri"/>
                <a:cs typeface="Calibri"/>
                <a:sym typeface="Calibri"/>
              </a:rPr>
              <a:t>www.socialsecurity.gov</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11124_SSA_PPT_TemplateInterior2v2.jpg" id="122" name="Google Shape;122;p18"/>
          <p:cNvPicPr preferRelativeResize="0"/>
          <p:nvPr/>
        </p:nvPicPr>
        <p:blipFill rotWithShape="1">
          <a:blip r:embed="rId3">
            <a:alphaModFix/>
          </a:blip>
          <a:srcRect b="86420" l="0" r="0" t="0"/>
          <a:stretch/>
        </p:blipFill>
        <p:spPr>
          <a:xfrm>
            <a:off x="0" y="0"/>
            <a:ext cx="9144000" cy="1081088"/>
          </a:xfrm>
          <a:prstGeom prst="rect">
            <a:avLst/>
          </a:prstGeom>
          <a:noFill/>
          <a:ln>
            <a:noFill/>
          </a:ln>
        </p:spPr>
      </p:pic>
      <p:pic>
        <p:nvPicPr>
          <p:cNvPr descr="SSA_Logo301_186_taglineA.eps" id="123" name="Google Shape;123;p18"/>
          <p:cNvPicPr preferRelativeResize="0"/>
          <p:nvPr/>
        </p:nvPicPr>
        <p:blipFill rotWithShape="1">
          <a:blip r:embed="rId4">
            <a:alphaModFix/>
          </a:blip>
          <a:srcRect b="0" l="0" r="0" t="0"/>
          <a:stretch/>
        </p:blipFill>
        <p:spPr>
          <a:xfrm>
            <a:off x="7499350" y="165100"/>
            <a:ext cx="1404938" cy="577850"/>
          </a:xfrm>
          <a:prstGeom prst="rect">
            <a:avLst/>
          </a:prstGeom>
          <a:noFill/>
          <a:ln>
            <a:noFill/>
          </a:ln>
        </p:spPr>
      </p:pic>
      <p:sp>
        <p:nvSpPr>
          <p:cNvPr id="124" name="Google Shape;124;p18"/>
          <p:cNvSpPr txBox="1"/>
          <p:nvPr/>
        </p:nvSpPr>
        <p:spPr>
          <a:xfrm>
            <a:off x="0" y="987425"/>
            <a:ext cx="9144000" cy="523875"/>
          </a:xfrm>
          <a:prstGeom prst="rect">
            <a:avLst/>
          </a:prstGeom>
          <a:solidFill>
            <a:srgbClr val="0F243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FFFFFF"/>
                </a:solidFill>
                <a:latin typeface="Arial"/>
                <a:ea typeface="Arial"/>
                <a:cs typeface="Arial"/>
                <a:sym typeface="Arial"/>
              </a:rPr>
              <a:t>Social Security’s Definition of Disability</a:t>
            </a:r>
            <a:endParaRPr b="1" i="0" sz="2800" u="none" cap="none" strike="noStrike">
              <a:solidFill>
                <a:srgbClr val="FFFFFF"/>
              </a:solidFill>
              <a:latin typeface="Arial"/>
              <a:ea typeface="Arial"/>
              <a:cs typeface="Arial"/>
              <a:sym typeface="Arial"/>
            </a:endParaRPr>
          </a:p>
        </p:txBody>
      </p:sp>
      <p:pic>
        <p:nvPicPr>
          <p:cNvPr descr="87462862" id="125" name="Google Shape;125;p18"/>
          <p:cNvPicPr preferRelativeResize="0"/>
          <p:nvPr/>
        </p:nvPicPr>
        <p:blipFill rotWithShape="1">
          <a:blip r:embed="rId5">
            <a:alphaModFix/>
          </a:blip>
          <a:srcRect b="0" l="0" r="0" t="0"/>
          <a:stretch/>
        </p:blipFill>
        <p:spPr>
          <a:xfrm>
            <a:off x="457200" y="2259013"/>
            <a:ext cx="3214688" cy="3913187"/>
          </a:xfrm>
          <a:prstGeom prst="rect">
            <a:avLst/>
          </a:prstGeom>
          <a:noFill/>
          <a:ln cap="flat" cmpd="sng" w="57150">
            <a:solidFill>
              <a:srgbClr val="DDDDDD"/>
            </a:solidFill>
            <a:prstDash val="solid"/>
            <a:miter lim="800000"/>
            <a:headEnd len="sm" w="sm" type="none"/>
            <a:tailEnd len="sm" w="sm" type="none"/>
          </a:ln>
        </p:spPr>
      </p:pic>
      <p:sp>
        <p:nvSpPr>
          <p:cNvPr id="126" name="Google Shape;126;p18"/>
          <p:cNvSpPr txBox="1"/>
          <p:nvPr/>
        </p:nvSpPr>
        <p:spPr>
          <a:xfrm>
            <a:off x="4191000" y="2057400"/>
            <a:ext cx="4343400" cy="43926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3300"/>
              </a:buClr>
              <a:buSzPts val="2800"/>
              <a:buFont typeface="Noto Sans Symbols"/>
              <a:buNone/>
            </a:pPr>
            <a:r>
              <a:rPr b="0" i="0" lang="en-US" sz="2800" u="none" cap="none" strike="noStrike">
                <a:solidFill>
                  <a:srgbClr val="000000"/>
                </a:solidFill>
                <a:latin typeface="Arial"/>
                <a:ea typeface="Arial"/>
                <a:cs typeface="Arial"/>
                <a:sym typeface="Arial"/>
              </a:rPr>
              <a:t>A</a:t>
            </a:r>
            <a:r>
              <a:rPr b="0" i="1" lang="en-US" sz="2800" u="none" cap="none" strike="noStrike">
                <a:solidFill>
                  <a:srgbClr val="000000"/>
                </a:solidFill>
                <a:latin typeface="Arial"/>
                <a:ea typeface="Arial"/>
                <a:cs typeface="Arial"/>
                <a:sym typeface="Arial"/>
              </a:rPr>
              <a:t> </a:t>
            </a:r>
            <a:r>
              <a:rPr b="0" i="0" lang="en-US" sz="2800" u="none" cap="none" strike="noStrike">
                <a:solidFill>
                  <a:srgbClr val="000000"/>
                </a:solidFill>
                <a:latin typeface="Arial"/>
                <a:ea typeface="Arial"/>
                <a:cs typeface="Arial"/>
                <a:sym typeface="Arial"/>
              </a:rPr>
              <a:t>medical condition or combination of impairments preventing </a:t>
            </a:r>
            <a:r>
              <a:rPr b="0" i="0" lang="en-US" sz="2800" u="sng" cap="none" strike="noStrike">
                <a:solidFill>
                  <a:srgbClr val="000000"/>
                </a:solidFill>
                <a:latin typeface="Arial"/>
                <a:ea typeface="Arial"/>
                <a:cs typeface="Arial"/>
                <a:sym typeface="Arial"/>
              </a:rPr>
              <a:t>substantial gainful activity </a:t>
            </a:r>
            <a:r>
              <a:rPr b="0" i="0" lang="en-US" sz="2800" u="none" cap="none" strike="noStrike">
                <a:solidFill>
                  <a:srgbClr val="000000"/>
                </a:solidFill>
                <a:latin typeface="Arial"/>
                <a:ea typeface="Arial"/>
                <a:cs typeface="Arial"/>
                <a:sym typeface="Arial"/>
              </a:rPr>
              <a:t>for at least 12 months, or expected to result in death. The determination also considers age, education &amp; work experience.</a:t>
            </a:r>
            <a:endParaRPr/>
          </a:p>
          <a:p>
            <a:pPr indent="0" lvl="0" marL="0" marR="0" rtl="0" algn="l">
              <a:spcBef>
                <a:spcPts val="0"/>
              </a:spcBef>
              <a:spcAft>
                <a:spcPts val="0"/>
              </a:spcAft>
              <a:buClr>
                <a:schemeClr val="dk1"/>
              </a:buClr>
              <a:buSzPts val="2800"/>
              <a:buFont typeface="Arial"/>
              <a:buNone/>
            </a:pPr>
            <a:r>
              <a:t/>
            </a:r>
            <a:endParaRPr b="0" i="0" sz="2800" u="none" cap="none" strike="noStrike">
              <a:solidFill>
                <a:srgbClr val="002060"/>
              </a:solidFill>
              <a:latin typeface="Arial"/>
              <a:ea typeface="Arial"/>
              <a:cs typeface="Arial"/>
              <a:sym typeface="Arial"/>
            </a:endParaRPr>
          </a:p>
        </p:txBody>
      </p:sp>
      <p:sp>
        <p:nvSpPr>
          <p:cNvPr id="127" name="Google Shape;127;p18"/>
          <p:cNvSpPr txBox="1"/>
          <p:nvPr/>
        </p:nvSpPr>
        <p:spPr>
          <a:xfrm>
            <a:off x="0" y="6497638"/>
            <a:ext cx="9144000" cy="369887"/>
          </a:xfrm>
          <a:prstGeom prst="rect">
            <a:avLst/>
          </a:prstGeom>
          <a:solidFill>
            <a:srgbClr val="DDD9C3"/>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rgbClr val="0F243E"/>
                </a:solidFill>
                <a:latin typeface="Arial"/>
                <a:ea typeface="Arial"/>
                <a:cs typeface="Arial"/>
                <a:sym typeface="Arial"/>
              </a:rPr>
              <a:t>www.socialsecurity.gov</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pic>
        <p:nvPicPr>
          <p:cNvPr descr="11124_SSA_PPT_TemplateInterior2v2.jpg" id="427" name="Google Shape;427;p45"/>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428" name="Google Shape;428;p45"/>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429" name="Google Shape;429;p45"/>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lang="en-US" sz="2800">
                <a:solidFill>
                  <a:srgbClr val="FFFFFF"/>
                </a:solidFill>
                <a:latin typeface="Calibri"/>
                <a:ea typeface="Calibri"/>
                <a:cs typeface="Calibri"/>
                <a:sym typeface="Calibri"/>
              </a:rPr>
              <a:t>Expedited Reinstatement (EXR)</a:t>
            </a:r>
            <a:endParaRPr b="1" sz="2800">
              <a:solidFill>
                <a:srgbClr val="FFFFFF"/>
              </a:solidFill>
              <a:latin typeface="Calibri"/>
              <a:ea typeface="Calibri"/>
              <a:cs typeface="Calibri"/>
              <a:sym typeface="Calibri"/>
            </a:endParaRPr>
          </a:p>
        </p:txBody>
      </p:sp>
      <p:sp>
        <p:nvSpPr>
          <p:cNvPr id="430" name="Google Shape;430;p45"/>
          <p:cNvSpPr txBox="1"/>
          <p:nvPr/>
        </p:nvSpPr>
        <p:spPr>
          <a:xfrm>
            <a:off x="128016" y="1600200"/>
            <a:ext cx="8848502" cy="47783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What is EXR?</a:t>
            </a:r>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EXR is a safety net for people who successfully return to work and lose their entitlement to SSDI and/or SSI benefits because of work and earnings.</a:t>
            </a:r>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Allows individuals to request benefits be reinstated without filing a new application (if request made within 5 years from month benefits ended)</a:t>
            </a:r>
            <a:endParaRPr/>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How does EXR help?</a:t>
            </a:r>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The EXR provision allows an individual to receive up to 6 months of temporary cash benefits while we conduct a medical review to decide if we can reinstate benefits. An individual may also be eligible for Medicare and/or Medicaid during this provisional benefit period.</a:t>
            </a:r>
            <a:endParaRPr b="1" sz="2000">
              <a:solidFill>
                <a:schemeClr val="dk1"/>
              </a:solidFill>
              <a:latin typeface="Calibri"/>
              <a:ea typeface="Calibri"/>
              <a:cs typeface="Calibri"/>
              <a:sym typeface="Calibri"/>
            </a:endParaRPr>
          </a:p>
        </p:txBody>
      </p:sp>
      <p:sp>
        <p:nvSpPr>
          <p:cNvPr id="431" name="Google Shape;431;p45"/>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lang="en-US" sz="1800">
                <a:solidFill>
                  <a:srgbClr val="10253F"/>
                </a:solidFill>
                <a:latin typeface="Calibri"/>
                <a:ea typeface="Calibri"/>
                <a:cs typeface="Calibri"/>
                <a:sym typeface="Calibri"/>
              </a:rPr>
              <a:t>www.socialsecurity.gov</a:t>
            </a:r>
            <a:endParaRPr/>
          </a:p>
        </p:txBody>
      </p:sp>
      <p:sp>
        <p:nvSpPr>
          <p:cNvPr id="432" name="Google Shape;432;p45"/>
          <p:cNvSpPr txBox="1"/>
          <p:nvPr/>
        </p:nvSpPr>
        <p:spPr>
          <a:xfrm>
            <a:off x="242047" y="5882701"/>
            <a:ext cx="873447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u="sng">
                <a:solidFill>
                  <a:schemeClr val="hlink"/>
                </a:solidFill>
                <a:latin typeface="Calibri"/>
                <a:ea typeface="Calibri"/>
                <a:cs typeface="Calibri"/>
                <a:sym typeface="Calibri"/>
                <a:hlinkClick r:id="rId5"/>
              </a:rPr>
              <a:t>https://www.ssa.gov/disabilityresearch/wi/exr.htm</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descr="11124_SSA_PPT_TemplateInterior2v2.jpg" id="437" name="Google Shape;437;p46"/>
          <p:cNvPicPr preferRelativeResize="0"/>
          <p:nvPr/>
        </p:nvPicPr>
        <p:blipFill rotWithShape="1">
          <a:blip r:embed="rId3">
            <a:alphaModFix/>
          </a:blip>
          <a:srcRect b="86419" l="0" r="0" t="0"/>
          <a:stretch/>
        </p:blipFill>
        <p:spPr>
          <a:xfrm>
            <a:off x="0" y="0"/>
            <a:ext cx="9144000" cy="1793874"/>
          </a:xfrm>
          <a:prstGeom prst="rect">
            <a:avLst/>
          </a:prstGeom>
          <a:noFill/>
          <a:ln>
            <a:noFill/>
          </a:ln>
        </p:spPr>
      </p:pic>
      <p:pic>
        <p:nvPicPr>
          <p:cNvPr descr="SSA_Logo301_186_taglineA.eps" id="438" name="Google Shape;438;p46"/>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439" name="Google Shape;439;p46"/>
          <p:cNvSpPr txBox="1"/>
          <p:nvPr>
            <p:ph type="title"/>
          </p:nvPr>
        </p:nvSpPr>
        <p:spPr>
          <a:xfrm>
            <a:off x="722312" y="4406900"/>
            <a:ext cx="7772400" cy="13620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1000"/>
              <a:buFont typeface="Calibri"/>
              <a:buNone/>
            </a:pPr>
            <a:br>
              <a:rPr b="1" i="0" lang="en-US" sz="4000" u="none" cap="none" strike="noStrike">
                <a:solidFill>
                  <a:srgbClr val="10253F"/>
                </a:solidFill>
                <a:latin typeface="Calibri"/>
                <a:ea typeface="Calibri"/>
                <a:cs typeface="Calibri"/>
                <a:sym typeface="Calibri"/>
              </a:rPr>
            </a:br>
            <a:r>
              <a:rPr b="1" i="0" lang="en-US" u="none" cap="none" strike="noStrike">
                <a:solidFill>
                  <a:srgbClr val="10253F"/>
                </a:solidFill>
                <a:latin typeface="Calibri"/>
                <a:ea typeface="Calibri"/>
                <a:cs typeface="Calibri"/>
                <a:sym typeface="Calibri"/>
              </a:rPr>
              <a:t>SSI ONLY EMPLOYMENT SUPPORTS</a:t>
            </a:r>
            <a:endParaRPr b="1" i="0" u="none" cap="none" strike="noStrike">
              <a:solidFill>
                <a:srgbClr val="10253F"/>
              </a:solidFill>
              <a:latin typeface="Calibri"/>
              <a:ea typeface="Calibri"/>
              <a:cs typeface="Calibri"/>
              <a:sym typeface="Calibri"/>
            </a:endParaRPr>
          </a:p>
        </p:txBody>
      </p:sp>
      <p:sp>
        <p:nvSpPr>
          <p:cNvPr id="440" name="Google Shape;440;p46"/>
          <p:cNvSpPr txBox="1"/>
          <p:nvPr>
            <p:ph idx="1" type="body"/>
          </p:nvPr>
        </p:nvSpPr>
        <p:spPr>
          <a:xfrm>
            <a:off x="722312" y="2066545"/>
            <a:ext cx="7772400" cy="277063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888888"/>
              </a:buClr>
              <a:buSzPts val="500"/>
              <a:buFont typeface="Arial"/>
              <a:buNone/>
            </a:pPr>
            <a:r>
              <a:t/>
            </a:r>
            <a:endParaRPr b="1">
              <a:solidFill>
                <a:srgbClr val="10253F"/>
              </a:solidFill>
              <a:latin typeface="Arial"/>
              <a:ea typeface="Arial"/>
              <a:cs typeface="Arial"/>
              <a:sym typeface="Arial"/>
            </a:endParaRPr>
          </a:p>
          <a:p>
            <a:pPr indent="0" lvl="0" marL="0" marR="0" rtl="0" algn="l">
              <a:spcBef>
                <a:spcPts val="400"/>
              </a:spcBef>
              <a:spcAft>
                <a:spcPts val="0"/>
              </a:spcAft>
              <a:buClr>
                <a:srgbClr val="888888"/>
              </a:buClr>
              <a:buSzPts val="500"/>
              <a:buFont typeface="Arial"/>
              <a:buNone/>
            </a:pPr>
            <a:r>
              <a:rPr b="1" lang="en-US">
                <a:solidFill>
                  <a:srgbClr val="10253F"/>
                </a:solidFill>
                <a:latin typeface="Arial"/>
                <a:ea typeface="Arial"/>
                <a:cs typeface="Arial"/>
                <a:sym typeface="Arial"/>
              </a:rPr>
              <a:t>Earned Income Exclusion</a:t>
            </a:r>
            <a:endParaRPr/>
          </a:p>
          <a:p>
            <a:pPr indent="0" lvl="0" marL="0" marR="0" rtl="0" algn="l">
              <a:spcBef>
                <a:spcPts val="400"/>
              </a:spcBef>
              <a:spcAft>
                <a:spcPts val="0"/>
              </a:spcAft>
              <a:buClr>
                <a:srgbClr val="888888"/>
              </a:buClr>
              <a:buSzPts val="500"/>
              <a:buFont typeface="Arial"/>
              <a:buNone/>
            </a:pPr>
            <a:r>
              <a:rPr b="1" lang="en-US">
                <a:solidFill>
                  <a:srgbClr val="10253F"/>
                </a:solidFill>
                <a:latin typeface="Arial"/>
                <a:ea typeface="Arial"/>
                <a:cs typeface="Arial"/>
                <a:sym typeface="Arial"/>
              </a:rPr>
              <a:t>Student Earned Income Exclusion (SEIE)</a:t>
            </a:r>
            <a:endParaRPr/>
          </a:p>
          <a:p>
            <a:pPr indent="0" lvl="0" marL="0" marR="0" rtl="0" algn="l">
              <a:spcBef>
                <a:spcPts val="400"/>
              </a:spcBef>
              <a:spcAft>
                <a:spcPts val="0"/>
              </a:spcAft>
              <a:buClr>
                <a:srgbClr val="888888"/>
              </a:buClr>
              <a:buSzPts val="500"/>
              <a:buFont typeface="Arial"/>
              <a:buNone/>
            </a:pPr>
            <a:r>
              <a:rPr b="1" lang="en-US">
                <a:solidFill>
                  <a:srgbClr val="10253F"/>
                </a:solidFill>
                <a:latin typeface="Arial"/>
                <a:ea typeface="Arial"/>
                <a:cs typeface="Arial"/>
                <a:sym typeface="Arial"/>
              </a:rPr>
              <a:t>Special SSI Payments for Persons Who Work- Section 1619(a)</a:t>
            </a:r>
            <a:endParaRPr/>
          </a:p>
          <a:p>
            <a:pPr indent="0" lvl="0" marL="0" marR="0" rtl="0" algn="l">
              <a:spcBef>
                <a:spcPts val="400"/>
              </a:spcBef>
              <a:spcAft>
                <a:spcPts val="0"/>
              </a:spcAft>
              <a:buClr>
                <a:srgbClr val="888888"/>
              </a:buClr>
              <a:buSzPts val="500"/>
              <a:buFont typeface="Arial"/>
              <a:buNone/>
            </a:pPr>
            <a:r>
              <a:rPr b="1" i="0" lang="en-US" u="none" cap="none" strike="noStrike">
                <a:solidFill>
                  <a:srgbClr val="10253F"/>
                </a:solidFill>
                <a:latin typeface="Arial"/>
                <a:ea typeface="Arial"/>
                <a:cs typeface="Arial"/>
                <a:sym typeface="Arial"/>
              </a:rPr>
              <a:t>Medicaid While Working- Section 1619(b)</a:t>
            </a:r>
            <a:endParaRPr/>
          </a:p>
          <a:p>
            <a:pPr indent="0" lvl="0" marL="0" marR="0" rtl="0" algn="l">
              <a:spcBef>
                <a:spcPts val="400"/>
              </a:spcBef>
              <a:spcAft>
                <a:spcPts val="0"/>
              </a:spcAft>
              <a:buClr>
                <a:srgbClr val="888888"/>
              </a:buClr>
              <a:buSzPts val="500"/>
              <a:buFont typeface="Arial"/>
              <a:buNone/>
            </a:pPr>
            <a:r>
              <a:t/>
            </a:r>
            <a:endParaRPr b="1" i="0" sz="2000" u="none" cap="none" strike="noStrike">
              <a:solidFill>
                <a:srgbClr val="10253F"/>
              </a:solidFill>
              <a:latin typeface="Arial"/>
              <a:ea typeface="Arial"/>
              <a:cs typeface="Arial"/>
              <a:sym typeface="Arial"/>
            </a:endParaRPr>
          </a:p>
        </p:txBody>
      </p:sp>
      <p:sp>
        <p:nvSpPr>
          <p:cNvPr id="441" name="Google Shape;441;p46"/>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lang="en-US" sz="1800">
                <a:solidFill>
                  <a:srgbClr val="10253F"/>
                </a:solidFill>
                <a:latin typeface="Calibri"/>
                <a:ea typeface="Calibri"/>
                <a:cs typeface="Calibri"/>
                <a:sym typeface="Calibri"/>
              </a:rPr>
              <a:t>www.socialsecurity.gov</a:t>
            </a:r>
            <a:endParaRPr/>
          </a:p>
        </p:txBody>
      </p:sp>
      <p:sp>
        <p:nvSpPr>
          <p:cNvPr id="442" name="Google Shape;442;p46"/>
          <p:cNvSpPr txBox="1"/>
          <p:nvPr/>
        </p:nvSpPr>
        <p:spPr>
          <a:xfrm>
            <a:off x="722312" y="5671640"/>
            <a:ext cx="744453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u="sng">
                <a:solidFill>
                  <a:schemeClr val="hlink"/>
                </a:solidFill>
                <a:latin typeface="Calibri"/>
                <a:ea typeface="Calibri"/>
                <a:cs typeface="Calibri"/>
                <a:sym typeface="Calibri"/>
                <a:hlinkClick r:id="rId5"/>
              </a:rPr>
              <a:t>https://www.ssa.gov/redbook/eng/ssi-only-employment-supports.htm</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descr="11124_SSA_PPT_TemplateInterior2v2.jpg" id="447" name="Google Shape;447;p47"/>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448" name="Google Shape;448;p47"/>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449" name="Google Shape;449;p47"/>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lang="en-US" sz="2800">
                <a:solidFill>
                  <a:srgbClr val="FFFFFF"/>
                </a:solidFill>
                <a:latin typeface="Calibri"/>
                <a:ea typeface="Calibri"/>
                <a:cs typeface="Calibri"/>
                <a:sym typeface="Calibri"/>
              </a:rPr>
              <a:t>Income Exclusions</a:t>
            </a:r>
            <a:endParaRPr b="1" sz="2800">
              <a:solidFill>
                <a:srgbClr val="FFFFFF"/>
              </a:solidFill>
              <a:latin typeface="Calibri"/>
              <a:ea typeface="Calibri"/>
              <a:cs typeface="Calibri"/>
              <a:sym typeface="Calibri"/>
            </a:endParaRPr>
          </a:p>
        </p:txBody>
      </p:sp>
      <p:sp>
        <p:nvSpPr>
          <p:cNvPr id="450" name="Google Shape;450;p47"/>
          <p:cNvSpPr txBox="1"/>
          <p:nvPr/>
        </p:nvSpPr>
        <p:spPr>
          <a:xfrm>
            <a:off x="300832" y="1733549"/>
            <a:ext cx="8675686" cy="464502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SSA does not count the first $65 of the earnings received in a month, plus one-half of the remaining earnings. This means we count less than one-half of earnings when we figure the SSI payment amount.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We apply this exclusion in addition to the $20 general income exclusion.</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We apply the $20 general income exclusion first to any unearned income received.  </a:t>
            </a:r>
            <a:endParaRPr/>
          </a:p>
        </p:txBody>
      </p:sp>
      <p:sp>
        <p:nvSpPr>
          <p:cNvPr id="451" name="Google Shape;451;p47"/>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lang="en-US" sz="1800">
                <a:solidFill>
                  <a:srgbClr val="10253F"/>
                </a:solidFill>
                <a:latin typeface="Calibri"/>
                <a:ea typeface="Calibri"/>
                <a:cs typeface="Calibri"/>
                <a:sym typeface="Calibri"/>
              </a:rPr>
              <a:t>www.socialsecurity.gov</a:t>
            </a:r>
            <a:endParaRPr/>
          </a:p>
        </p:txBody>
      </p:sp>
      <p:sp>
        <p:nvSpPr>
          <p:cNvPr id="452" name="Google Shape;452;p47"/>
          <p:cNvSpPr txBox="1"/>
          <p:nvPr/>
        </p:nvSpPr>
        <p:spPr>
          <a:xfrm>
            <a:off x="258856" y="5867587"/>
            <a:ext cx="8717662"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u="sng">
                <a:solidFill>
                  <a:schemeClr val="hlink"/>
                </a:solidFill>
                <a:latin typeface="Calibri"/>
                <a:ea typeface="Calibri"/>
                <a:cs typeface="Calibri"/>
                <a:sym typeface="Calibri"/>
                <a:hlinkClick r:id="rId5"/>
              </a:rPr>
              <a:t>https://www.ssa.gov/OACT/COLA/incomexcluded.html</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descr="11124_SSA_PPT_TemplateInterior2v2.jpg" id="457" name="Google Shape;457;p48"/>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458" name="Google Shape;458;p48"/>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459" name="Google Shape;459;p48"/>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lang="en-US" sz="2800">
                <a:solidFill>
                  <a:srgbClr val="FFFFFF"/>
                </a:solidFill>
                <a:latin typeface="Calibri"/>
                <a:ea typeface="Calibri"/>
                <a:cs typeface="Calibri"/>
                <a:sym typeface="Calibri"/>
              </a:rPr>
              <a:t>Earned Income Exclusion</a:t>
            </a:r>
            <a:endParaRPr b="1" sz="2800">
              <a:solidFill>
                <a:srgbClr val="FFFFFF"/>
              </a:solidFill>
              <a:latin typeface="Calibri"/>
              <a:ea typeface="Calibri"/>
              <a:cs typeface="Calibri"/>
              <a:sym typeface="Calibri"/>
            </a:endParaRPr>
          </a:p>
        </p:txBody>
      </p:sp>
      <p:sp>
        <p:nvSpPr>
          <p:cNvPr id="460" name="Google Shape;460;p48"/>
          <p:cNvSpPr txBox="1"/>
          <p:nvPr/>
        </p:nvSpPr>
        <p:spPr>
          <a:xfrm>
            <a:off x="300832" y="1733549"/>
            <a:ext cx="8675686" cy="46450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461" name="Google Shape;461;p48"/>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lang="en-US" sz="1800">
                <a:solidFill>
                  <a:srgbClr val="10253F"/>
                </a:solidFill>
                <a:latin typeface="Calibri"/>
                <a:ea typeface="Calibri"/>
                <a:cs typeface="Calibri"/>
                <a:sym typeface="Calibri"/>
              </a:rPr>
              <a:t>www.socialsecurity.gov</a:t>
            </a:r>
            <a:endParaRPr/>
          </a:p>
        </p:txBody>
      </p:sp>
      <p:sp>
        <p:nvSpPr>
          <p:cNvPr id="462" name="Google Shape;462;p48"/>
          <p:cNvSpPr txBox="1"/>
          <p:nvPr>
            <p:ph idx="1" type="body"/>
          </p:nvPr>
        </p:nvSpPr>
        <p:spPr>
          <a:xfrm>
            <a:off x="457200" y="1600200"/>
            <a:ext cx="4038599" cy="4525963"/>
          </a:xfrm>
          <a:prstGeom prst="rect">
            <a:avLst/>
          </a:prstGeom>
          <a:noFill/>
          <a:ln>
            <a:noFill/>
          </a:ln>
        </p:spPr>
        <p:txBody>
          <a:bodyPr anchorCtr="0" anchor="t" bIns="91425" lIns="91425" spcFirstLastPara="1" rIns="91425" wrap="square" tIns="91425">
            <a:noAutofit/>
          </a:bodyPr>
          <a:lstStyle/>
          <a:p>
            <a:pPr indent="0" lvl="0" marL="177800" rtl="0" algn="l">
              <a:spcBef>
                <a:spcPts val="0"/>
              </a:spcBef>
              <a:spcAft>
                <a:spcPts val="0"/>
              </a:spcAft>
              <a:buSzPts val="1200"/>
              <a:buNone/>
            </a:pPr>
            <a:r>
              <a:rPr b="1" lang="en-US" sz="1200">
                <a:latin typeface="Calibri"/>
                <a:ea typeface="Calibri"/>
                <a:cs typeface="Calibri"/>
                <a:sym typeface="Calibri"/>
              </a:rPr>
              <a:t>Example 1- Earned Income Only </a:t>
            </a:r>
            <a:endParaRPr/>
          </a:p>
          <a:p>
            <a:pPr indent="0" lvl="0" marL="177800" rtl="0" algn="l">
              <a:spcBef>
                <a:spcPts val="560"/>
              </a:spcBef>
              <a:spcAft>
                <a:spcPts val="0"/>
              </a:spcAft>
              <a:buSzPts val="1200"/>
              <a:buNone/>
            </a:pPr>
            <a:r>
              <a:t/>
            </a:r>
            <a:endParaRPr sz="1200">
              <a:latin typeface="Calibri"/>
              <a:ea typeface="Calibri"/>
              <a:cs typeface="Calibri"/>
              <a:sym typeface="Calibri"/>
            </a:endParaRPr>
          </a:p>
          <a:p>
            <a:pPr indent="0" lvl="0" marL="177800" rtl="0" algn="l">
              <a:spcBef>
                <a:spcPts val="560"/>
              </a:spcBef>
              <a:spcAft>
                <a:spcPts val="0"/>
              </a:spcAft>
              <a:buSzPts val="1200"/>
              <a:buNone/>
            </a:pPr>
            <a:r>
              <a:rPr lang="en-US" sz="1200">
                <a:latin typeface="Calibri"/>
                <a:ea typeface="Calibri"/>
                <a:cs typeface="Calibri"/>
                <a:sym typeface="Calibri"/>
              </a:rPr>
              <a:t>Total monthly income </a:t>
            </a:r>
            <a:br>
              <a:rPr lang="en-US" sz="1200">
                <a:latin typeface="Calibri"/>
                <a:ea typeface="Calibri"/>
                <a:cs typeface="Calibri"/>
                <a:sym typeface="Calibri"/>
              </a:rPr>
            </a:br>
            <a:r>
              <a:rPr lang="en-US" sz="1200">
                <a:latin typeface="Calibri"/>
                <a:ea typeface="Calibri"/>
                <a:cs typeface="Calibri"/>
                <a:sym typeface="Calibri"/>
              </a:rPr>
              <a:t>= $385 (Gross wages)</a:t>
            </a:r>
            <a:endParaRPr/>
          </a:p>
          <a:p>
            <a:pPr indent="0" lvl="0" marL="177800" rtl="0" algn="l">
              <a:spcBef>
                <a:spcPts val="560"/>
              </a:spcBef>
              <a:spcAft>
                <a:spcPts val="0"/>
              </a:spcAft>
              <a:buSzPts val="1200"/>
              <a:buNone/>
            </a:pPr>
            <a:r>
              <a:t/>
            </a:r>
            <a:endParaRPr sz="1200">
              <a:latin typeface="Calibri"/>
              <a:ea typeface="Calibri"/>
              <a:cs typeface="Calibri"/>
              <a:sym typeface="Calibri"/>
            </a:endParaRPr>
          </a:p>
          <a:p>
            <a:pPr indent="0" lvl="0" marL="177800" rtl="0" algn="l">
              <a:spcBef>
                <a:spcPts val="560"/>
              </a:spcBef>
              <a:spcAft>
                <a:spcPts val="0"/>
              </a:spcAft>
              <a:buSzPts val="1200"/>
              <a:buNone/>
            </a:pPr>
            <a:r>
              <a:rPr lang="en-US" sz="1200">
                <a:latin typeface="Calibri"/>
                <a:ea typeface="Calibri"/>
                <a:cs typeface="Calibri"/>
                <a:sym typeface="Calibri"/>
              </a:rPr>
              <a:t>  $385   (Gross wages)</a:t>
            </a:r>
            <a:endParaRPr/>
          </a:p>
          <a:p>
            <a:pPr indent="0" lvl="0" marL="177800" rtl="0" algn="l">
              <a:spcBef>
                <a:spcPts val="560"/>
              </a:spcBef>
              <a:spcAft>
                <a:spcPts val="0"/>
              </a:spcAft>
              <a:buSzPts val="1200"/>
              <a:buNone/>
            </a:pPr>
            <a:r>
              <a:rPr lang="en-US" sz="1200">
                <a:latin typeface="Calibri"/>
                <a:ea typeface="Calibri"/>
                <a:cs typeface="Calibri"/>
                <a:sym typeface="Calibri"/>
              </a:rPr>
              <a:t>            -85  (Not counted) </a:t>
            </a:r>
            <a:endParaRPr sz="1200">
              <a:latin typeface="Calibri"/>
              <a:ea typeface="Calibri"/>
              <a:cs typeface="Calibri"/>
              <a:sym typeface="Calibri"/>
            </a:endParaRPr>
          </a:p>
          <a:p>
            <a:pPr indent="0" lvl="0" marL="177800" rtl="0" algn="l">
              <a:spcBef>
                <a:spcPts val="560"/>
              </a:spcBef>
              <a:spcAft>
                <a:spcPts val="0"/>
              </a:spcAft>
              <a:buSzPts val="1200"/>
              <a:buNone/>
            </a:pPr>
            <a:r>
              <a:rPr lang="en-US" sz="1200">
                <a:latin typeface="Calibri"/>
                <a:ea typeface="Calibri"/>
                <a:cs typeface="Calibri"/>
                <a:sym typeface="Calibri"/>
              </a:rPr>
              <a:t>       =$300   divided by 1/2 =$150  </a:t>
            </a:r>
            <a:br>
              <a:rPr lang="en-US" sz="1200">
                <a:latin typeface="Calibri"/>
                <a:ea typeface="Calibri"/>
                <a:cs typeface="Calibri"/>
                <a:sym typeface="Calibri"/>
              </a:rPr>
            </a:br>
            <a:r>
              <a:rPr lang="en-US" sz="1200">
                <a:latin typeface="Calibri"/>
                <a:ea typeface="Calibri"/>
                <a:cs typeface="Calibri"/>
                <a:sym typeface="Calibri"/>
              </a:rPr>
              <a:t>      (Countable income)</a:t>
            </a:r>
            <a:endParaRPr/>
          </a:p>
          <a:p>
            <a:pPr indent="0" lvl="0" marL="177800" rtl="0" algn="l">
              <a:spcBef>
                <a:spcPts val="560"/>
              </a:spcBef>
              <a:spcAft>
                <a:spcPts val="0"/>
              </a:spcAft>
              <a:buSzPts val="1200"/>
              <a:buNone/>
            </a:pPr>
            <a:r>
              <a:t/>
            </a:r>
            <a:endParaRPr sz="1200">
              <a:latin typeface="Calibri"/>
              <a:ea typeface="Calibri"/>
              <a:cs typeface="Calibri"/>
              <a:sym typeface="Calibri"/>
            </a:endParaRPr>
          </a:p>
          <a:p>
            <a:pPr indent="0" lvl="0" marL="177800" rtl="0" algn="l">
              <a:spcBef>
                <a:spcPts val="560"/>
              </a:spcBef>
              <a:spcAft>
                <a:spcPts val="0"/>
              </a:spcAft>
              <a:buSzPts val="1200"/>
              <a:buNone/>
            </a:pPr>
            <a:r>
              <a:rPr lang="en-US" sz="1200">
                <a:latin typeface="Calibri"/>
                <a:ea typeface="Calibri"/>
                <a:cs typeface="Calibri"/>
                <a:sym typeface="Calibri"/>
              </a:rPr>
              <a:t>  $794    (SSI Federal Benefit Rate)</a:t>
            </a:r>
            <a:endParaRPr/>
          </a:p>
          <a:p>
            <a:pPr indent="0" lvl="0" marL="177800" rtl="0" algn="l">
              <a:spcBef>
                <a:spcPts val="560"/>
              </a:spcBef>
              <a:spcAft>
                <a:spcPts val="0"/>
              </a:spcAft>
              <a:buSzPts val="1200"/>
              <a:buNone/>
            </a:pPr>
            <a:r>
              <a:rPr lang="en-US" sz="1200">
                <a:latin typeface="Calibri"/>
                <a:ea typeface="Calibri"/>
                <a:cs typeface="Calibri"/>
                <a:sym typeface="Calibri"/>
              </a:rPr>
              <a:t>          -150    (Countable income)</a:t>
            </a:r>
            <a:endParaRPr/>
          </a:p>
          <a:p>
            <a:pPr indent="0" lvl="0" marL="177800" rtl="0" algn="l">
              <a:spcBef>
                <a:spcPts val="560"/>
              </a:spcBef>
              <a:spcAft>
                <a:spcPts val="0"/>
              </a:spcAft>
              <a:buSzPts val="1200"/>
              <a:buNone/>
            </a:pPr>
            <a:r>
              <a:rPr lang="en-US" sz="1200">
                <a:latin typeface="Calibri"/>
                <a:ea typeface="Calibri"/>
                <a:cs typeface="Calibri"/>
                <a:sym typeface="Calibri"/>
              </a:rPr>
              <a:t>     =$644  (SSI Federal Benefit)</a:t>
            </a:r>
            <a:endParaRPr/>
          </a:p>
          <a:p>
            <a:pPr indent="0" lvl="0" marL="177800" rtl="0" algn="l">
              <a:spcBef>
                <a:spcPts val="560"/>
              </a:spcBef>
              <a:spcAft>
                <a:spcPts val="0"/>
              </a:spcAft>
              <a:buSzPts val="1400"/>
              <a:buNone/>
            </a:pPr>
            <a:r>
              <a:t/>
            </a:r>
            <a:endParaRPr sz="1400"/>
          </a:p>
        </p:txBody>
      </p:sp>
      <p:sp>
        <p:nvSpPr>
          <p:cNvPr id="463" name="Google Shape;463;p48"/>
          <p:cNvSpPr txBox="1"/>
          <p:nvPr>
            <p:ph idx="2" type="body"/>
          </p:nvPr>
        </p:nvSpPr>
        <p:spPr>
          <a:xfrm>
            <a:off x="4648200" y="1600200"/>
            <a:ext cx="4038599" cy="4778375"/>
          </a:xfrm>
          <a:prstGeom prst="rect">
            <a:avLst/>
          </a:prstGeom>
          <a:noFill/>
          <a:ln>
            <a:noFill/>
          </a:ln>
        </p:spPr>
        <p:txBody>
          <a:bodyPr anchorCtr="0" anchor="t" bIns="91425" lIns="91425" spcFirstLastPara="1" rIns="91425" wrap="square" tIns="91425">
            <a:noAutofit/>
          </a:bodyPr>
          <a:lstStyle/>
          <a:p>
            <a:pPr indent="0" lvl="0" marL="177800" rtl="0" algn="l">
              <a:spcBef>
                <a:spcPts val="0"/>
              </a:spcBef>
              <a:spcAft>
                <a:spcPts val="0"/>
              </a:spcAft>
              <a:buSzPts val="1200"/>
              <a:buNone/>
            </a:pPr>
            <a:r>
              <a:rPr b="1" lang="en-US" sz="1200">
                <a:latin typeface="Calibri"/>
                <a:ea typeface="Calibri"/>
                <a:cs typeface="Calibri"/>
                <a:sym typeface="Calibri"/>
              </a:rPr>
              <a:t>Example 2- Earned Income and Unearned Income</a:t>
            </a:r>
            <a:endParaRPr/>
          </a:p>
          <a:p>
            <a:pPr indent="0" lvl="0" marL="177800" rtl="0" algn="l">
              <a:spcBef>
                <a:spcPts val="560"/>
              </a:spcBef>
              <a:spcAft>
                <a:spcPts val="0"/>
              </a:spcAft>
              <a:buSzPts val="1200"/>
              <a:buNone/>
            </a:pPr>
            <a:r>
              <a:t/>
            </a:r>
            <a:endParaRPr sz="1200">
              <a:latin typeface="Calibri"/>
              <a:ea typeface="Calibri"/>
              <a:cs typeface="Calibri"/>
              <a:sym typeface="Calibri"/>
            </a:endParaRPr>
          </a:p>
          <a:p>
            <a:pPr indent="0" lvl="0" marL="177800" rtl="0" algn="l">
              <a:spcBef>
                <a:spcPts val="560"/>
              </a:spcBef>
              <a:spcAft>
                <a:spcPts val="0"/>
              </a:spcAft>
              <a:buSzPts val="1200"/>
              <a:buNone/>
            </a:pPr>
            <a:r>
              <a:rPr lang="en-US" sz="1200">
                <a:latin typeface="Calibri"/>
                <a:ea typeface="Calibri"/>
                <a:cs typeface="Calibri"/>
                <a:sym typeface="Calibri"/>
              </a:rPr>
              <a:t>Total monthly income</a:t>
            </a:r>
            <a:endParaRPr/>
          </a:p>
          <a:p>
            <a:pPr indent="0" lvl="0" marL="177800" rtl="0" algn="l">
              <a:spcBef>
                <a:spcPts val="560"/>
              </a:spcBef>
              <a:spcAft>
                <a:spcPts val="0"/>
              </a:spcAft>
              <a:buSzPts val="1200"/>
              <a:buNone/>
            </a:pPr>
            <a:r>
              <a:rPr lang="en-US" sz="1200">
                <a:latin typeface="Calibri"/>
                <a:ea typeface="Calibri"/>
                <a:cs typeface="Calibri"/>
                <a:sym typeface="Calibri"/>
              </a:rPr>
              <a:t> $200 Gross wages</a:t>
            </a:r>
            <a:endParaRPr/>
          </a:p>
          <a:p>
            <a:pPr indent="0" lvl="0" marL="177800" rtl="0" algn="l">
              <a:spcBef>
                <a:spcPts val="560"/>
              </a:spcBef>
              <a:spcAft>
                <a:spcPts val="0"/>
              </a:spcAft>
              <a:buSzPts val="1200"/>
              <a:buNone/>
            </a:pPr>
            <a:r>
              <a:rPr lang="en-US" sz="1200">
                <a:latin typeface="Calibri"/>
                <a:ea typeface="Calibri"/>
                <a:cs typeface="Calibri"/>
                <a:sym typeface="Calibri"/>
              </a:rPr>
              <a:t> $185 SSDI benefits</a:t>
            </a:r>
            <a:endParaRPr sz="1200">
              <a:latin typeface="Calibri"/>
              <a:ea typeface="Calibri"/>
              <a:cs typeface="Calibri"/>
              <a:sym typeface="Calibri"/>
            </a:endParaRPr>
          </a:p>
          <a:p>
            <a:pPr indent="0" lvl="0" marL="177800" rtl="0" algn="l">
              <a:spcBef>
                <a:spcPts val="560"/>
              </a:spcBef>
              <a:spcAft>
                <a:spcPts val="0"/>
              </a:spcAft>
              <a:buSzPts val="1200"/>
              <a:buNone/>
            </a:pPr>
            <a:r>
              <a:rPr lang="en-US" sz="1200">
                <a:latin typeface="Calibri"/>
                <a:ea typeface="Calibri"/>
                <a:cs typeface="Calibri"/>
                <a:sym typeface="Calibri"/>
              </a:rPr>
              <a:t>=$385 Total</a:t>
            </a:r>
            <a:endParaRPr/>
          </a:p>
          <a:p>
            <a:pPr indent="0" lvl="0" marL="177800" rtl="0" algn="l">
              <a:spcBef>
                <a:spcPts val="560"/>
              </a:spcBef>
              <a:spcAft>
                <a:spcPts val="0"/>
              </a:spcAft>
              <a:buSzPts val="1200"/>
              <a:buNone/>
            </a:pPr>
            <a:r>
              <a:t/>
            </a:r>
            <a:endParaRPr sz="1200">
              <a:latin typeface="Calibri"/>
              <a:ea typeface="Calibri"/>
              <a:cs typeface="Calibri"/>
              <a:sym typeface="Calibri"/>
            </a:endParaRPr>
          </a:p>
          <a:p>
            <a:pPr indent="0" lvl="0" marL="177800" rtl="0" algn="l">
              <a:spcBef>
                <a:spcPts val="560"/>
              </a:spcBef>
              <a:spcAft>
                <a:spcPts val="0"/>
              </a:spcAft>
              <a:buSzPts val="1200"/>
              <a:buNone/>
            </a:pPr>
            <a:r>
              <a:rPr lang="en-US" sz="1200">
                <a:latin typeface="Calibri"/>
                <a:ea typeface="Calibri"/>
                <a:cs typeface="Calibri"/>
                <a:sym typeface="Calibri"/>
              </a:rPr>
              <a:t>$185 SSDI </a:t>
            </a:r>
            <a:endParaRPr/>
          </a:p>
          <a:p>
            <a:pPr indent="-165100" lvl="0" marL="342900" rtl="0" algn="l">
              <a:spcBef>
                <a:spcPts val="560"/>
              </a:spcBef>
              <a:spcAft>
                <a:spcPts val="0"/>
              </a:spcAft>
              <a:buSzPts val="1200"/>
              <a:buFont typeface="Calibri"/>
              <a:buChar char="-"/>
            </a:pPr>
            <a:r>
              <a:rPr lang="en-US" sz="1200">
                <a:latin typeface="Calibri"/>
                <a:ea typeface="Calibri"/>
                <a:cs typeface="Calibri"/>
                <a:sym typeface="Calibri"/>
              </a:rPr>
              <a:t>$20 (general income exclusion)</a:t>
            </a:r>
            <a:endParaRPr/>
          </a:p>
          <a:p>
            <a:pPr indent="0" lvl="0" marL="177800" rtl="0" algn="l">
              <a:spcBef>
                <a:spcPts val="560"/>
              </a:spcBef>
              <a:spcAft>
                <a:spcPts val="0"/>
              </a:spcAft>
              <a:buSzPts val="1200"/>
              <a:buNone/>
            </a:pPr>
            <a:r>
              <a:rPr lang="en-US" sz="1200">
                <a:latin typeface="Calibri"/>
                <a:ea typeface="Calibri"/>
                <a:cs typeface="Calibri"/>
                <a:sym typeface="Calibri"/>
              </a:rPr>
              <a:t>= $165 countable unearned income </a:t>
            </a:r>
            <a:endParaRPr/>
          </a:p>
          <a:p>
            <a:pPr indent="0" lvl="0" marL="177800" rtl="0" algn="l">
              <a:spcBef>
                <a:spcPts val="560"/>
              </a:spcBef>
              <a:spcAft>
                <a:spcPts val="0"/>
              </a:spcAft>
              <a:buSzPts val="1200"/>
              <a:buNone/>
            </a:pPr>
            <a:r>
              <a:t/>
            </a:r>
            <a:endParaRPr sz="1200">
              <a:latin typeface="Calibri"/>
              <a:ea typeface="Calibri"/>
              <a:cs typeface="Calibri"/>
              <a:sym typeface="Calibri"/>
            </a:endParaRPr>
          </a:p>
          <a:p>
            <a:pPr indent="0" lvl="0" marL="177800" rtl="0" algn="l">
              <a:spcBef>
                <a:spcPts val="560"/>
              </a:spcBef>
              <a:spcAft>
                <a:spcPts val="0"/>
              </a:spcAft>
              <a:buSzPts val="1200"/>
              <a:buNone/>
            </a:pPr>
            <a:r>
              <a:rPr lang="en-US" sz="1200">
                <a:latin typeface="Calibri"/>
                <a:ea typeface="Calibri"/>
                <a:cs typeface="Calibri"/>
                <a:sym typeface="Calibri"/>
              </a:rPr>
              <a:t>$200 Gross wages </a:t>
            </a:r>
            <a:endParaRPr/>
          </a:p>
          <a:p>
            <a:pPr indent="-165100" lvl="0" marL="342900" rtl="0" algn="l">
              <a:spcBef>
                <a:spcPts val="560"/>
              </a:spcBef>
              <a:spcAft>
                <a:spcPts val="0"/>
              </a:spcAft>
              <a:buSzPts val="1200"/>
              <a:buFont typeface="Calibri"/>
              <a:buChar char="-"/>
            </a:pPr>
            <a:r>
              <a:rPr lang="en-US" sz="1200">
                <a:latin typeface="Calibri"/>
                <a:ea typeface="Calibri"/>
                <a:cs typeface="Calibri"/>
                <a:sym typeface="Calibri"/>
              </a:rPr>
              <a:t>$65 earned income exclusion </a:t>
            </a:r>
            <a:endParaRPr/>
          </a:p>
          <a:p>
            <a:pPr indent="0" lvl="0" marL="177800" rtl="0" algn="l">
              <a:spcBef>
                <a:spcPts val="560"/>
              </a:spcBef>
              <a:spcAft>
                <a:spcPts val="0"/>
              </a:spcAft>
              <a:buSzPts val="1200"/>
              <a:buNone/>
            </a:pPr>
            <a:r>
              <a:rPr lang="en-US" sz="1200">
                <a:latin typeface="Calibri"/>
                <a:ea typeface="Calibri"/>
                <a:cs typeface="Calibri"/>
                <a:sym typeface="Calibri"/>
              </a:rPr>
              <a:t>=$135 divided by ½ = $67.50 countable earned income</a:t>
            </a:r>
            <a:endParaRPr/>
          </a:p>
          <a:p>
            <a:pPr indent="0" lvl="0" marL="177800" rtl="0" algn="l">
              <a:spcBef>
                <a:spcPts val="560"/>
              </a:spcBef>
              <a:spcAft>
                <a:spcPts val="0"/>
              </a:spcAft>
              <a:buSzPts val="1200"/>
              <a:buNone/>
            </a:pPr>
            <a:r>
              <a:t/>
            </a:r>
            <a:endParaRPr sz="1200">
              <a:latin typeface="Calibri"/>
              <a:ea typeface="Calibri"/>
              <a:cs typeface="Calibri"/>
              <a:sym typeface="Calibri"/>
            </a:endParaRPr>
          </a:p>
          <a:p>
            <a:pPr indent="0" lvl="0" marL="177800" rtl="0" algn="l">
              <a:spcBef>
                <a:spcPts val="560"/>
              </a:spcBef>
              <a:spcAft>
                <a:spcPts val="0"/>
              </a:spcAft>
              <a:buSzPts val="1200"/>
              <a:buNone/>
            </a:pPr>
            <a:r>
              <a:rPr lang="en-US" sz="1200">
                <a:latin typeface="Calibri"/>
                <a:ea typeface="Calibri"/>
                <a:cs typeface="Calibri"/>
                <a:sym typeface="Calibri"/>
              </a:rPr>
              <a:t>$794 (SSI Federal Benefit Rate) – $165 (countable unearned income) = $629 - $67.50 (countable earned income)  = $561.50 (SSI Federal Benefit)</a:t>
            </a:r>
            <a:endParaRPr/>
          </a:p>
        </p:txBody>
      </p:sp>
      <p:sp>
        <p:nvSpPr>
          <p:cNvPr id="464" name="Google Shape;464;p48"/>
          <p:cNvSpPr txBox="1"/>
          <p:nvPr/>
        </p:nvSpPr>
        <p:spPr>
          <a:xfrm>
            <a:off x="457200" y="5236427"/>
            <a:ext cx="4038599" cy="830997"/>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Although SSI benefits will be reduced, </a:t>
            </a:r>
            <a:r>
              <a:rPr b="1" lang="en-US" sz="1600">
                <a:solidFill>
                  <a:schemeClr val="dk1"/>
                </a:solidFill>
                <a:latin typeface="Calibri"/>
                <a:ea typeface="Calibri"/>
                <a:cs typeface="Calibri"/>
                <a:sym typeface="Calibri"/>
              </a:rPr>
              <a:t>overall income will be more</a:t>
            </a:r>
            <a:r>
              <a:rPr lang="en-US" sz="1600">
                <a:solidFill>
                  <a:schemeClr val="dk1"/>
                </a:solidFill>
                <a:latin typeface="Calibri"/>
                <a:ea typeface="Calibri"/>
                <a:cs typeface="Calibri"/>
                <a:sym typeface="Calibri"/>
              </a:rPr>
              <a:t> when a beneficiary is working! </a:t>
            </a:r>
            <a:endParaRPr sz="16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descr="11124_SSA_PPT_TemplateInterior2v2.jpg" id="469" name="Google Shape;469;p49"/>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470" name="Google Shape;470;p49"/>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471" name="Google Shape;471;p49"/>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lang="en-US" sz="2800">
                <a:solidFill>
                  <a:srgbClr val="FFFFFF"/>
                </a:solidFill>
                <a:latin typeface="Calibri"/>
                <a:ea typeface="Calibri"/>
                <a:cs typeface="Calibri"/>
                <a:sym typeface="Calibri"/>
              </a:rPr>
              <a:t>Student Earned Income Exclusion</a:t>
            </a:r>
            <a:endParaRPr b="1" sz="2800">
              <a:solidFill>
                <a:srgbClr val="FFFFFF"/>
              </a:solidFill>
              <a:latin typeface="Calibri"/>
              <a:ea typeface="Calibri"/>
              <a:cs typeface="Calibri"/>
              <a:sym typeface="Calibri"/>
            </a:endParaRPr>
          </a:p>
        </p:txBody>
      </p:sp>
      <p:sp>
        <p:nvSpPr>
          <p:cNvPr id="472" name="Google Shape;472;p49"/>
          <p:cNvSpPr txBox="1"/>
          <p:nvPr/>
        </p:nvSpPr>
        <p:spPr>
          <a:xfrm>
            <a:off x="300832" y="1733549"/>
            <a:ext cx="8675686" cy="46450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For individuals under age 22 and regularly attending school, we do not count up to $1,930 of earned income per month when we figure the SSI payment amount. The maximum yearly exclusion is $7,770.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Regularly Attending School-</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In a college or university for at least 8 hours a week; or</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In grades 7-12 for at least 12 hours a week; or</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In a training course to prepare for employment for at least 12 hours a week (15 hours a week if the course involves shop practice); or</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Home schooling if instructed in grades 7-12 for at least 12 hours a week</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473" name="Google Shape;473;p49"/>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lang="en-US" sz="1800">
                <a:solidFill>
                  <a:srgbClr val="10253F"/>
                </a:solidFill>
                <a:latin typeface="Calibri"/>
                <a:ea typeface="Calibri"/>
                <a:cs typeface="Calibri"/>
                <a:sym typeface="Calibri"/>
              </a:rPr>
              <a:t>www.socialsecurity.gov</a:t>
            </a:r>
            <a:endParaRPr/>
          </a:p>
        </p:txBody>
      </p:sp>
      <p:sp>
        <p:nvSpPr>
          <p:cNvPr id="474" name="Google Shape;474;p49"/>
          <p:cNvSpPr txBox="1"/>
          <p:nvPr/>
        </p:nvSpPr>
        <p:spPr>
          <a:xfrm>
            <a:off x="300832" y="5827059"/>
            <a:ext cx="8672839"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u="sng">
                <a:solidFill>
                  <a:schemeClr val="hlink"/>
                </a:solidFill>
                <a:latin typeface="Calibri"/>
                <a:ea typeface="Calibri"/>
                <a:cs typeface="Calibri"/>
                <a:sym typeface="Calibri"/>
                <a:hlinkClick r:id="rId5"/>
              </a:rPr>
              <a:t>https://www.ssa.gov/ssi/spotlights/spot-student-earned-income.htm</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pic>
        <p:nvPicPr>
          <p:cNvPr descr="11124_SSA_PPT_TemplateInterior2v2.jpg" id="479" name="Google Shape;479;p50"/>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480" name="Google Shape;480;p50"/>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481" name="Google Shape;481;p50"/>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lang="en-US" sz="2800">
                <a:solidFill>
                  <a:srgbClr val="FFFFFF"/>
                </a:solidFill>
                <a:latin typeface="Calibri"/>
                <a:ea typeface="Calibri"/>
                <a:cs typeface="Calibri"/>
                <a:sym typeface="Calibri"/>
              </a:rPr>
              <a:t>Student Earned Income Exclusion</a:t>
            </a:r>
            <a:endParaRPr b="1" sz="2800">
              <a:solidFill>
                <a:srgbClr val="FFFFFF"/>
              </a:solidFill>
              <a:latin typeface="Calibri"/>
              <a:ea typeface="Calibri"/>
              <a:cs typeface="Calibri"/>
              <a:sym typeface="Calibri"/>
            </a:endParaRPr>
          </a:p>
        </p:txBody>
      </p:sp>
      <p:sp>
        <p:nvSpPr>
          <p:cNvPr id="482" name="Google Shape;482;p50"/>
          <p:cNvSpPr txBox="1"/>
          <p:nvPr/>
        </p:nvSpPr>
        <p:spPr>
          <a:xfrm>
            <a:off x="300832" y="1733549"/>
            <a:ext cx="8675686" cy="46450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SSI recipient is 20 years old and currently attending college 12 hours per week. During summer break he starts working and earns the following amounts:</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June		$1500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July		$1600</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August		$1400 </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He continues to work part-time once he returns to school and earns the following amounts:</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September		$600</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October		$700</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November		$600</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December		$500</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Total earnings from June-December, $6900. This is under the $7,770 maximum yearly exclusion so no benefits would be reduced.</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483" name="Google Shape;483;p50"/>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lang="en-US" sz="1800">
                <a:solidFill>
                  <a:srgbClr val="10253F"/>
                </a:solidFill>
                <a:latin typeface="Calibri"/>
                <a:ea typeface="Calibri"/>
                <a:cs typeface="Calibri"/>
                <a:sym typeface="Calibri"/>
              </a:rPr>
              <a:t>www.socialsecurity.gov</a:t>
            </a:r>
            <a:endParaRPr/>
          </a:p>
        </p:txBody>
      </p:sp>
      <p:sp>
        <p:nvSpPr>
          <p:cNvPr id="484" name="Google Shape;484;p50"/>
          <p:cNvSpPr txBox="1"/>
          <p:nvPr/>
        </p:nvSpPr>
        <p:spPr>
          <a:xfrm>
            <a:off x="303679" y="6067424"/>
            <a:ext cx="8672839"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u="sng">
                <a:solidFill>
                  <a:schemeClr val="hlink"/>
                </a:solidFill>
                <a:latin typeface="Calibri"/>
                <a:ea typeface="Calibri"/>
                <a:cs typeface="Calibri"/>
                <a:sym typeface="Calibri"/>
                <a:hlinkClick r:id="rId5"/>
              </a:rPr>
              <a:t>https://www.ssa.gov/ssi/spotlights/spot-student-earned-income.htm</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5" name="Google Shape;485;p50"/>
          <p:cNvSpPr txBox="1"/>
          <p:nvPr/>
        </p:nvSpPr>
        <p:spPr>
          <a:xfrm>
            <a:off x="3110753" y="2731449"/>
            <a:ext cx="258183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Total Earnings $4500</a:t>
            </a:r>
            <a:endParaRPr sz="1800">
              <a:solidFill>
                <a:schemeClr val="dk1"/>
              </a:solidFill>
              <a:latin typeface="Calibri"/>
              <a:ea typeface="Calibri"/>
              <a:cs typeface="Calibri"/>
              <a:sym typeface="Calibri"/>
            </a:endParaRPr>
          </a:p>
        </p:txBody>
      </p:sp>
      <p:sp>
        <p:nvSpPr>
          <p:cNvPr id="486" name="Google Shape;486;p50"/>
          <p:cNvSpPr txBox="1"/>
          <p:nvPr/>
        </p:nvSpPr>
        <p:spPr>
          <a:xfrm>
            <a:off x="3182471" y="4231720"/>
            <a:ext cx="199913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Total Earnings $2400</a:t>
            </a:r>
            <a:endParaRPr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descr="11124_SSA_PPT_TemplateInterior2v2.jpg" id="491" name="Google Shape;491;p51"/>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492" name="Google Shape;492;p51"/>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493" name="Google Shape;493;p51"/>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lang="en-US" sz="2800">
                <a:solidFill>
                  <a:srgbClr val="FFFFFF"/>
                </a:solidFill>
                <a:latin typeface="Calibri"/>
                <a:ea typeface="Calibri"/>
                <a:cs typeface="Calibri"/>
                <a:sym typeface="Calibri"/>
              </a:rPr>
              <a:t>Section 1619(a)</a:t>
            </a:r>
            <a:endParaRPr b="1" sz="2800">
              <a:solidFill>
                <a:srgbClr val="FFFFFF"/>
              </a:solidFill>
              <a:latin typeface="Calibri"/>
              <a:ea typeface="Calibri"/>
              <a:cs typeface="Calibri"/>
              <a:sym typeface="Calibri"/>
            </a:endParaRPr>
          </a:p>
        </p:txBody>
      </p:sp>
      <p:sp>
        <p:nvSpPr>
          <p:cNvPr id="494" name="Google Shape;494;p51"/>
          <p:cNvSpPr txBox="1"/>
          <p:nvPr/>
        </p:nvSpPr>
        <p:spPr>
          <a:xfrm>
            <a:off x="300832" y="1733549"/>
            <a:ext cx="8675686" cy="46450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A beneficiary can receive SSI cash payments even when earned income is at the SGA level.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To qualify, a beneficiary must:</a:t>
            </a:r>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Have been eligible for an SSI payment for at least 1 month before SGA level work begins; and</a:t>
            </a:r>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Still be disabled; and</a:t>
            </a:r>
            <a:endParaRPr/>
          </a:p>
          <a:p>
            <a:pPr indent="-342900" lvl="0" marL="342900" marR="0" rtl="0" algn="l">
              <a:spcBef>
                <a:spcPts val="0"/>
              </a:spcBef>
              <a:spcAft>
                <a:spcPts val="0"/>
              </a:spcAft>
              <a:buClr>
                <a:srgbClr val="000000"/>
              </a:buClr>
              <a:buSzPts val="2000"/>
              <a:buFont typeface="Arial"/>
              <a:buChar char="•"/>
            </a:pPr>
            <a:r>
              <a:rPr lang="en-US" sz="2000">
                <a:solidFill>
                  <a:schemeClr val="dk1"/>
                </a:solidFill>
                <a:latin typeface="Calibri"/>
                <a:ea typeface="Calibri"/>
                <a:cs typeface="Calibri"/>
                <a:sym typeface="Calibri"/>
              </a:rPr>
              <a:t>Meet all other eligibility rules, including income and resource tests.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Under 1619(a), a beneficiary can receive their gross income from wages, an SSI payment (calculated based on wages) and Medicaid. </a:t>
            </a:r>
            <a:endParaRPr sz="2000">
              <a:solidFill>
                <a:schemeClr val="dk1"/>
              </a:solidFill>
              <a:latin typeface="Calibri"/>
              <a:ea typeface="Calibri"/>
              <a:cs typeface="Calibri"/>
              <a:sym typeface="Calibri"/>
            </a:endParaRPr>
          </a:p>
        </p:txBody>
      </p:sp>
      <p:sp>
        <p:nvSpPr>
          <p:cNvPr id="495" name="Google Shape;495;p51"/>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lang="en-US" sz="1800">
                <a:solidFill>
                  <a:srgbClr val="10253F"/>
                </a:solidFill>
                <a:latin typeface="Calibri"/>
                <a:ea typeface="Calibri"/>
                <a:cs typeface="Calibri"/>
                <a:sym typeface="Calibri"/>
              </a:rPr>
              <a:t>www.socialsecurity.gov</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descr="11124_SSA_PPT_TemplateInterior2v2.jpg" id="500" name="Google Shape;500;p52"/>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501" name="Google Shape;501;p52"/>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502" name="Google Shape;502;p52"/>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lang="en-US" sz="2800">
                <a:solidFill>
                  <a:srgbClr val="FFFFFF"/>
                </a:solidFill>
                <a:latin typeface="Calibri"/>
                <a:ea typeface="Calibri"/>
                <a:cs typeface="Calibri"/>
                <a:sym typeface="Calibri"/>
              </a:rPr>
              <a:t>Section 1619(a)</a:t>
            </a:r>
            <a:endParaRPr b="1" sz="2800">
              <a:solidFill>
                <a:srgbClr val="FFFFFF"/>
              </a:solidFill>
              <a:latin typeface="Calibri"/>
              <a:ea typeface="Calibri"/>
              <a:cs typeface="Calibri"/>
              <a:sym typeface="Calibri"/>
            </a:endParaRPr>
          </a:p>
        </p:txBody>
      </p:sp>
      <p:sp>
        <p:nvSpPr>
          <p:cNvPr id="503" name="Google Shape;503;p52"/>
          <p:cNvSpPr txBox="1"/>
          <p:nvPr/>
        </p:nvSpPr>
        <p:spPr>
          <a:xfrm>
            <a:off x="300832" y="1733549"/>
            <a:ext cx="8675686" cy="464502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Example </a:t>
            </a:r>
            <a:endParaRPr/>
          </a:p>
          <a:p>
            <a:pPr indent="0" lvl="0" marL="0" marR="0" rtl="0" algn="ctr">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Beneficiary has been receiving SSI for six months and returns to work making $1300 per month in gross wages.</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$1300 (gross wages)</a:t>
            </a:r>
            <a:endParaRPr/>
          </a:p>
          <a:p>
            <a:pPr indent="-342900" lvl="0" marL="342900" marR="0" rtl="0" algn="l">
              <a:spcBef>
                <a:spcPts val="0"/>
              </a:spcBef>
              <a:spcAft>
                <a:spcPts val="0"/>
              </a:spcAft>
              <a:buClr>
                <a:srgbClr val="000000"/>
              </a:buClr>
              <a:buSzPts val="2000"/>
              <a:buFont typeface="Calibri"/>
              <a:buChar char="-"/>
            </a:pPr>
            <a:r>
              <a:rPr lang="en-US" sz="2000">
                <a:solidFill>
                  <a:schemeClr val="dk1"/>
                </a:solidFill>
                <a:latin typeface="Calibri"/>
                <a:ea typeface="Calibri"/>
                <a:cs typeface="Calibri"/>
                <a:sym typeface="Calibri"/>
              </a:rPr>
              <a:t>$20 (general income exclusion)</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$1280</a:t>
            </a:r>
            <a:endParaRPr/>
          </a:p>
          <a:p>
            <a:pPr indent="-342900" lvl="0" marL="342900" marR="0" rtl="0" algn="l">
              <a:spcBef>
                <a:spcPts val="0"/>
              </a:spcBef>
              <a:spcAft>
                <a:spcPts val="0"/>
              </a:spcAft>
              <a:buClr>
                <a:srgbClr val="000000"/>
              </a:buClr>
              <a:buSzPts val="2000"/>
              <a:buFont typeface="Calibri"/>
              <a:buChar char="-"/>
            </a:pPr>
            <a:r>
              <a:rPr lang="en-US" sz="2000">
                <a:solidFill>
                  <a:schemeClr val="dk1"/>
                </a:solidFill>
                <a:latin typeface="Calibri"/>
                <a:ea typeface="Calibri"/>
                <a:cs typeface="Calibri"/>
                <a:sym typeface="Calibri"/>
              </a:rPr>
              <a:t>$65 (earned income exclusion)</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$1215 divided by ½ = $607.50 (countable income)</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$794 (Federal Benefit Rate) - $607.50 (countable income) = $186.50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504" name="Google Shape;504;p52"/>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lang="en-US" sz="1800">
                <a:solidFill>
                  <a:srgbClr val="10253F"/>
                </a:solidFill>
                <a:latin typeface="Calibri"/>
                <a:ea typeface="Calibri"/>
                <a:cs typeface="Calibri"/>
                <a:sym typeface="Calibri"/>
              </a:rPr>
              <a:t>www.socialsecurity.gov</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pic>
        <p:nvPicPr>
          <p:cNvPr descr="11124_SSA_PPT_TemplateInterior2v2.jpg" id="509" name="Google Shape;509;p53"/>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510" name="Google Shape;510;p53"/>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511" name="Google Shape;511;p53"/>
          <p:cNvSpPr txBox="1"/>
          <p:nvPr/>
        </p:nvSpPr>
        <p:spPr>
          <a:xfrm>
            <a:off x="0" y="987425"/>
            <a:ext cx="9144000" cy="523874"/>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lang="en-US" sz="2800">
                <a:solidFill>
                  <a:srgbClr val="FFFFFF"/>
                </a:solidFill>
                <a:latin typeface="Calibri"/>
                <a:ea typeface="Calibri"/>
                <a:cs typeface="Calibri"/>
                <a:sym typeface="Calibri"/>
              </a:rPr>
              <a:t>Section 1619(b)</a:t>
            </a:r>
            <a:endParaRPr b="1" sz="2800">
              <a:solidFill>
                <a:srgbClr val="FFFFFF"/>
              </a:solidFill>
              <a:latin typeface="Calibri"/>
              <a:ea typeface="Calibri"/>
              <a:cs typeface="Calibri"/>
              <a:sym typeface="Calibri"/>
            </a:endParaRPr>
          </a:p>
        </p:txBody>
      </p:sp>
      <p:sp>
        <p:nvSpPr>
          <p:cNvPr id="512" name="Google Shape;512;p53"/>
          <p:cNvSpPr txBox="1"/>
          <p:nvPr/>
        </p:nvSpPr>
        <p:spPr>
          <a:xfrm>
            <a:off x="234157" y="1681955"/>
            <a:ext cx="8675686" cy="46450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After returning to work, Medicaid coverage can continue even if earnings become too high for an SSI cash payment.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To qualify, a beneficiary must meet </a:t>
            </a:r>
            <a:r>
              <a:rPr b="1" lang="en-US" sz="2000">
                <a:solidFill>
                  <a:schemeClr val="dk1"/>
                </a:solidFill>
                <a:latin typeface="Calibri"/>
                <a:ea typeface="Calibri"/>
                <a:cs typeface="Calibri"/>
                <a:sym typeface="Calibri"/>
              </a:rPr>
              <a:t>ALL</a:t>
            </a:r>
            <a:r>
              <a:rPr lang="en-US" sz="2000">
                <a:solidFill>
                  <a:schemeClr val="dk1"/>
                </a:solidFill>
                <a:latin typeface="Calibri"/>
                <a:ea typeface="Calibri"/>
                <a:cs typeface="Calibri"/>
                <a:sym typeface="Calibri"/>
              </a:rPr>
              <a:t> of the following:</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Were eligible for an SSI cash payment for at least 1 month;</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Would be eligible for cash payment except for earnings;</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Still be disabled;</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Still meet all other eligibility rules, including the resources test;</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Need Medicaid in order to work; and</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Have gross earned income that is insufficient to replace SSI, Medicaid, and any publicly funded attendant care.</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Under 1619(b), a beneficiary will receive income from gross wages and Medicaid but no SSI payment.</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513" name="Google Shape;513;p53"/>
          <p:cNvSpPr txBox="1"/>
          <p:nvPr/>
        </p:nvSpPr>
        <p:spPr>
          <a:xfrm>
            <a:off x="0" y="6497637"/>
            <a:ext cx="9144000" cy="369886"/>
          </a:xfrm>
          <a:prstGeom prst="rect">
            <a:avLst/>
          </a:prstGeom>
          <a:solidFill>
            <a:srgbClr val="DDD9C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0253F"/>
              </a:buClr>
              <a:buSzPts val="450"/>
              <a:buFont typeface="Arial"/>
              <a:buNone/>
            </a:pPr>
            <a:r>
              <a:rPr b="1" lang="en-US" sz="1800">
                <a:solidFill>
                  <a:srgbClr val="10253F"/>
                </a:solidFill>
                <a:latin typeface="Calibri"/>
                <a:ea typeface="Calibri"/>
                <a:cs typeface="Calibri"/>
                <a:sym typeface="Calibri"/>
              </a:rPr>
              <a:t>www.socialsecurity.gov</a:t>
            </a:r>
            <a:endParaRPr/>
          </a:p>
        </p:txBody>
      </p:sp>
      <p:sp>
        <p:nvSpPr>
          <p:cNvPr id="514" name="Google Shape;514;p53"/>
          <p:cNvSpPr txBox="1"/>
          <p:nvPr/>
        </p:nvSpPr>
        <p:spPr>
          <a:xfrm>
            <a:off x="0" y="6042212"/>
            <a:ext cx="9072282"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u="sng">
                <a:solidFill>
                  <a:schemeClr val="hlink"/>
                </a:solidFill>
                <a:latin typeface="Calibri"/>
                <a:ea typeface="Calibri"/>
                <a:cs typeface="Calibri"/>
                <a:sym typeface="Calibri"/>
                <a:hlinkClick r:id="rId5"/>
              </a:rPr>
              <a:t>https://www.ssa.gov/disabilityresearch/wi/1619b.htm</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descr="11124_SSA_PPT_TemplateInterior2v2.jpg" id="519" name="Google Shape;519;p54"/>
          <p:cNvPicPr preferRelativeResize="0"/>
          <p:nvPr/>
        </p:nvPicPr>
        <p:blipFill rotWithShape="1">
          <a:blip r:embed="rId3">
            <a:alphaModFix/>
          </a:blip>
          <a:srcRect b="86419" l="0" r="0" t="0"/>
          <a:stretch/>
        </p:blipFill>
        <p:spPr>
          <a:xfrm>
            <a:off x="0" y="0"/>
            <a:ext cx="9144000" cy="1081086"/>
          </a:xfrm>
          <a:prstGeom prst="rect">
            <a:avLst/>
          </a:prstGeom>
          <a:noFill/>
          <a:ln>
            <a:noFill/>
          </a:ln>
        </p:spPr>
      </p:pic>
      <p:pic>
        <p:nvPicPr>
          <p:cNvPr descr="SSA_Logo301_186_taglineA.eps" id="520" name="Google Shape;520;p54"/>
          <p:cNvPicPr preferRelativeResize="0"/>
          <p:nvPr/>
        </p:nvPicPr>
        <p:blipFill rotWithShape="1">
          <a:blip r:embed="rId4">
            <a:alphaModFix/>
          </a:blip>
          <a:srcRect b="0" l="0" r="0" t="0"/>
          <a:stretch/>
        </p:blipFill>
        <p:spPr>
          <a:xfrm>
            <a:off x="7499350" y="165100"/>
            <a:ext cx="1404936" cy="577850"/>
          </a:xfrm>
          <a:prstGeom prst="rect">
            <a:avLst/>
          </a:prstGeom>
          <a:noFill/>
          <a:ln>
            <a:noFill/>
          </a:ln>
        </p:spPr>
      </p:pic>
      <p:sp>
        <p:nvSpPr>
          <p:cNvPr id="521" name="Google Shape;521;p54"/>
          <p:cNvSpPr txBox="1"/>
          <p:nvPr/>
        </p:nvSpPr>
        <p:spPr>
          <a:xfrm>
            <a:off x="0" y="987425"/>
            <a:ext cx="9144000" cy="545540"/>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lang="en-US" sz="2800">
                <a:solidFill>
                  <a:srgbClr val="FFFFFF"/>
                </a:solidFill>
                <a:latin typeface="Calibri"/>
                <a:ea typeface="Calibri"/>
                <a:cs typeface="Calibri"/>
                <a:sym typeface="Calibri"/>
              </a:rPr>
              <a:t>How to Report Work </a:t>
            </a:r>
            <a:endParaRPr b="1" sz="2800">
              <a:solidFill>
                <a:srgbClr val="FFFFFF"/>
              </a:solidFill>
              <a:latin typeface="Calibri"/>
              <a:ea typeface="Calibri"/>
              <a:cs typeface="Calibri"/>
              <a:sym typeface="Calibri"/>
            </a:endParaRPr>
          </a:p>
        </p:txBody>
      </p:sp>
      <p:sp>
        <p:nvSpPr>
          <p:cNvPr id="522" name="Google Shape;522;p5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4400"/>
              <a:buFont typeface="Calibri"/>
              <a:buNone/>
            </a:pPr>
            <a:r>
              <a:t/>
            </a:r>
            <a:endParaRPr/>
          </a:p>
        </p:txBody>
      </p:sp>
      <p:sp>
        <p:nvSpPr>
          <p:cNvPr id="523" name="Google Shape;523;p54"/>
          <p:cNvSpPr txBox="1"/>
          <p:nvPr>
            <p:ph idx="1" type="body"/>
          </p:nvPr>
        </p:nvSpPr>
        <p:spPr>
          <a:xfrm>
            <a:off x="457200" y="1600200"/>
            <a:ext cx="4038599" cy="452596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800"/>
              <a:buNone/>
            </a:pPr>
            <a:r>
              <a:rPr lang="en-US" sz="1800">
                <a:solidFill>
                  <a:srgbClr val="000000"/>
                </a:solidFill>
                <a:latin typeface="Arial"/>
                <a:ea typeface="Arial"/>
                <a:cs typeface="Arial"/>
                <a:sym typeface="Arial"/>
              </a:rPr>
              <a:t>Notify Social Security of any changes in work activity:</a:t>
            </a:r>
            <a:endParaRPr/>
          </a:p>
          <a:p>
            <a:pPr indent="0" lvl="0" marL="0" rtl="0" algn="l">
              <a:spcBef>
                <a:spcPts val="0"/>
              </a:spcBef>
              <a:spcAft>
                <a:spcPts val="0"/>
              </a:spcAft>
              <a:buClr>
                <a:srgbClr val="000000"/>
              </a:buClr>
              <a:buSzPts val="1800"/>
              <a:buNone/>
            </a:pPr>
            <a:r>
              <a:t/>
            </a:r>
            <a:endParaRPr sz="1800">
              <a:solidFill>
                <a:srgbClr val="000000"/>
              </a:solidFill>
              <a:latin typeface="Arial"/>
              <a:ea typeface="Arial"/>
              <a:cs typeface="Arial"/>
              <a:sym typeface="Arial"/>
            </a:endParaRPr>
          </a:p>
          <a:p>
            <a:pPr indent="-342900" lvl="0" marL="34290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Start or stop work;</a:t>
            </a:r>
            <a:endParaRPr/>
          </a:p>
          <a:p>
            <a:pPr indent="0" lvl="0" marL="0" rtl="0" algn="l">
              <a:spcBef>
                <a:spcPts val="0"/>
              </a:spcBef>
              <a:spcAft>
                <a:spcPts val="0"/>
              </a:spcAft>
              <a:buClr>
                <a:srgbClr val="000000"/>
              </a:buClr>
              <a:buSzPts val="1800"/>
              <a:buNone/>
            </a:pPr>
            <a:r>
              <a:t/>
            </a:r>
            <a:endParaRPr sz="1800">
              <a:solidFill>
                <a:srgbClr val="000000"/>
              </a:solidFill>
              <a:latin typeface="Arial"/>
              <a:ea typeface="Arial"/>
              <a:cs typeface="Arial"/>
              <a:sym typeface="Arial"/>
            </a:endParaRPr>
          </a:p>
          <a:p>
            <a:pPr indent="-342900" lvl="0" marL="34290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Work has been reported but duties, hours or pay has changed;</a:t>
            </a:r>
            <a:endParaRPr/>
          </a:p>
          <a:p>
            <a:pPr indent="0" lvl="0" marL="0" rtl="0" algn="l">
              <a:spcBef>
                <a:spcPts val="0"/>
              </a:spcBef>
              <a:spcAft>
                <a:spcPts val="0"/>
              </a:spcAft>
              <a:buClr>
                <a:srgbClr val="000000"/>
              </a:buClr>
              <a:buSzPts val="1800"/>
              <a:buNone/>
            </a:pPr>
            <a:r>
              <a:t/>
            </a:r>
            <a:endParaRPr sz="1800">
              <a:solidFill>
                <a:srgbClr val="000000"/>
              </a:solidFill>
              <a:latin typeface="Arial"/>
              <a:ea typeface="Arial"/>
              <a:cs typeface="Arial"/>
              <a:sym typeface="Arial"/>
            </a:endParaRPr>
          </a:p>
          <a:p>
            <a:pPr indent="-342900" lvl="0" marL="34290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Start paying for expenses that are needed in order to work due to the disability</a:t>
            </a:r>
            <a:endParaRPr/>
          </a:p>
          <a:p>
            <a:pPr indent="0" lvl="0" marL="0" rtl="0" algn="ctr">
              <a:spcBef>
                <a:spcPts val="0"/>
              </a:spcBef>
              <a:spcAft>
                <a:spcPts val="0"/>
              </a:spcAft>
              <a:buClr>
                <a:srgbClr val="000000"/>
              </a:buClr>
              <a:buSzPts val="2400"/>
              <a:buNone/>
            </a:pPr>
            <a:r>
              <a:t/>
            </a:r>
            <a:endParaRPr b="1" sz="2400">
              <a:solidFill>
                <a:srgbClr val="FF0000"/>
              </a:solidFill>
              <a:latin typeface="Arial"/>
              <a:ea typeface="Arial"/>
              <a:cs typeface="Arial"/>
              <a:sym typeface="Arial"/>
            </a:endParaRPr>
          </a:p>
          <a:p>
            <a:pPr indent="0" lvl="0" marL="0" rtl="0" algn="ctr">
              <a:spcBef>
                <a:spcPts val="0"/>
              </a:spcBef>
              <a:spcAft>
                <a:spcPts val="0"/>
              </a:spcAft>
              <a:buClr>
                <a:srgbClr val="000000"/>
              </a:buClr>
              <a:buSzPts val="2400"/>
              <a:buNone/>
            </a:pPr>
            <a:r>
              <a:rPr b="1" lang="en-US" sz="2400">
                <a:solidFill>
                  <a:srgbClr val="FF0000"/>
                </a:solidFill>
                <a:latin typeface="Arial"/>
                <a:ea typeface="Arial"/>
                <a:cs typeface="Arial"/>
                <a:sym typeface="Arial"/>
              </a:rPr>
              <a:t>ONLINE WAGE REPORTING FOR SSDI and SSI BENEFICIARIES </a:t>
            </a:r>
            <a:endParaRPr b="1" sz="2400">
              <a:solidFill>
                <a:srgbClr val="FF0000"/>
              </a:solidFill>
              <a:latin typeface="Arial"/>
              <a:ea typeface="Arial"/>
              <a:cs typeface="Arial"/>
              <a:sym typeface="Arial"/>
            </a:endParaRPr>
          </a:p>
          <a:p>
            <a:pPr indent="0" lvl="0" marL="177800" rtl="0" algn="l">
              <a:spcBef>
                <a:spcPts val="560"/>
              </a:spcBef>
              <a:spcAft>
                <a:spcPts val="0"/>
              </a:spcAft>
              <a:buSzPts val="2800"/>
              <a:buNone/>
            </a:pPr>
            <a:r>
              <a:t/>
            </a:r>
            <a:endParaRPr/>
          </a:p>
        </p:txBody>
      </p:sp>
      <p:sp>
        <p:nvSpPr>
          <p:cNvPr id="524" name="Google Shape;524;p54"/>
          <p:cNvSpPr txBox="1"/>
          <p:nvPr>
            <p:ph idx="2" type="body"/>
          </p:nvPr>
        </p:nvSpPr>
        <p:spPr>
          <a:xfrm>
            <a:off x="4648200" y="1600200"/>
            <a:ext cx="4038599" cy="4525963"/>
          </a:xfrm>
          <a:prstGeom prst="rect">
            <a:avLst/>
          </a:prstGeom>
          <a:noFill/>
          <a:ln>
            <a:noFill/>
          </a:ln>
        </p:spPr>
        <p:txBody>
          <a:bodyPr anchorCtr="0" anchor="t" bIns="91425" lIns="91425" spcFirstLastPara="1" rIns="91425" wrap="square" tIns="91425">
            <a:noAutofit/>
          </a:bodyPr>
          <a:lstStyle/>
          <a:p>
            <a:pPr indent="0" lvl="0" marL="177800" rtl="0" algn="l">
              <a:spcBef>
                <a:spcPts val="0"/>
              </a:spcBef>
              <a:spcAft>
                <a:spcPts val="0"/>
              </a:spcAft>
              <a:buSzPts val="2800"/>
              <a:buNone/>
            </a:pPr>
            <a:r>
              <a:t/>
            </a:r>
            <a:endParaRPr/>
          </a:p>
          <a:p>
            <a:pPr indent="0" lvl="0" marL="177800" rtl="0" algn="l">
              <a:spcBef>
                <a:spcPts val="560"/>
              </a:spcBef>
              <a:spcAft>
                <a:spcPts val="0"/>
              </a:spcAft>
              <a:buSzPts val="2800"/>
              <a:buNone/>
            </a:pPr>
            <a:r>
              <a:t/>
            </a:r>
            <a:endParaRPr/>
          </a:p>
          <a:p>
            <a:pPr indent="0" lvl="0" marL="177800" rtl="0" algn="l">
              <a:spcBef>
                <a:spcPts val="560"/>
              </a:spcBef>
              <a:spcAft>
                <a:spcPts val="0"/>
              </a:spcAft>
              <a:buSzPts val="2800"/>
              <a:buNone/>
            </a:pPr>
            <a:r>
              <a:t/>
            </a:r>
            <a:endParaRPr/>
          </a:p>
          <a:p>
            <a:pPr indent="0" lvl="0" marL="177800" rtl="0" algn="l">
              <a:spcBef>
                <a:spcPts val="560"/>
              </a:spcBef>
              <a:spcAft>
                <a:spcPts val="0"/>
              </a:spcAft>
              <a:buSzPts val="2800"/>
              <a:buNone/>
            </a:pPr>
            <a:r>
              <a:t/>
            </a:r>
            <a:endParaRPr/>
          </a:p>
          <a:p>
            <a:pPr indent="-285750" lvl="0" marL="285750" rtl="0" algn="l">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Report changes in work activity by phone, fax, or mail.</a:t>
            </a:r>
            <a:endParaRPr sz="1600">
              <a:solidFill>
                <a:srgbClr val="000000"/>
              </a:solidFill>
              <a:latin typeface="Arial"/>
              <a:ea typeface="Arial"/>
              <a:cs typeface="Arial"/>
              <a:sym typeface="Arial"/>
            </a:endParaRPr>
          </a:p>
          <a:p>
            <a:pPr indent="-285750" lvl="0" marL="285750" rtl="0" algn="l">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Call our toll-free number 1-800-772-1213 between 7 a.m. and 7 p.m. Monday-Friday.</a:t>
            </a:r>
            <a:endParaRPr/>
          </a:p>
          <a:p>
            <a:pPr indent="0" lvl="0" marL="0" rtl="0" algn="l">
              <a:spcBef>
                <a:spcPts val="0"/>
              </a:spcBef>
              <a:spcAft>
                <a:spcPts val="0"/>
              </a:spcAft>
              <a:buClr>
                <a:schemeClr val="dk1"/>
              </a:buClr>
              <a:buSzPts val="1400"/>
              <a:buNone/>
            </a:pPr>
            <a:r>
              <a:t/>
            </a:r>
            <a:endParaRPr sz="1400">
              <a:solidFill>
                <a:srgbClr val="000000"/>
              </a:solidFill>
              <a:latin typeface="Arial"/>
              <a:ea typeface="Arial"/>
              <a:cs typeface="Arial"/>
              <a:sym typeface="Arial"/>
            </a:endParaRPr>
          </a:p>
          <a:p>
            <a:pPr indent="-285750" lvl="0" marL="285750" rtl="0" algn="l">
              <a:spcBef>
                <a:spcPts val="0"/>
              </a:spcBef>
              <a:spcAft>
                <a:spcPts val="0"/>
              </a:spcAft>
              <a:buClr>
                <a:srgbClr val="000000"/>
              </a:buClr>
              <a:buSzPts val="1600"/>
              <a:buFont typeface="Arial"/>
              <a:buChar char="•"/>
            </a:pPr>
            <a:r>
              <a:rPr b="1" lang="en-US" sz="1600">
                <a:solidFill>
                  <a:srgbClr val="000000"/>
                </a:solidFill>
                <a:latin typeface="Arial"/>
                <a:ea typeface="Arial"/>
                <a:cs typeface="Arial"/>
                <a:sym typeface="Arial"/>
              </a:rPr>
              <a:t>For SSI recipients-</a:t>
            </a:r>
            <a:endParaRPr/>
          </a:p>
          <a:p>
            <a:pPr indent="0" lvl="0" marL="0" rtl="0" algn="l">
              <a:spcBef>
                <a:spcPts val="0"/>
              </a:spcBef>
              <a:spcAft>
                <a:spcPts val="0"/>
              </a:spcAft>
              <a:buClr>
                <a:srgbClr val="000000"/>
              </a:buClr>
              <a:buSzPts val="1600"/>
              <a:buNone/>
            </a:pPr>
            <a:r>
              <a:rPr lang="en-US" sz="1600">
                <a:solidFill>
                  <a:srgbClr val="000000"/>
                </a:solidFill>
                <a:latin typeface="Arial"/>
                <a:ea typeface="Arial"/>
                <a:cs typeface="Arial"/>
                <a:sym typeface="Arial"/>
              </a:rPr>
              <a:t>      -Automated wage reporting  </a:t>
            </a:r>
            <a:endParaRPr/>
          </a:p>
          <a:p>
            <a:pPr indent="0" lvl="0" marL="0" rtl="0" algn="l">
              <a:spcBef>
                <a:spcPts val="0"/>
              </a:spcBef>
              <a:spcAft>
                <a:spcPts val="0"/>
              </a:spcAft>
              <a:buClr>
                <a:srgbClr val="000000"/>
              </a:buClr>
              <a:buSzPts val="1600"/>
              <a:buNone/>
            </a:pPr>
            <a:r>
              <a:rPr lang="en-US" sz="1600">
                <a:solidFill>
                  <a:srgbClr val="000000"/>
                </a:solidFill>
                <a:latin typeface="Arial"/>
                <a:ea typeface="Arial"/>
                <a:cs typeface="Arial"/>
                <a:sym typeface="Arial"/>
              </a:rPr>
              <a:t>       telephone system</a:t>
            </a:r>
            <a:endParaRPr/>
          </a:p>
          <a:p>
            <a:pPr indent="0" lvl="0" marL="0" rtl="0" algn="l">
              <a:spcBef>
                <a:spcPts val="0"/>
              </a:spcBef>
              <a:spcAft>
                <a:spcPts val="0"/>
              </a:spcAft>
              <a:buClr>
                <a:srgbClr val="000000"/>
              </a:buClr>
              <a:buSzPts val="1600"/>
              <a:buNone/>
            </a:pPr>
            <a:r>
              <a:rPr lang="en-US" sz="1600">
                <a:solidFill>
                  <a:srgbClr val="000000"/>
                </a:solidFill>
                <a:latin typeface="Arial"/>
                <a:ea typeface="Arial"/>
                <a:cs typeface="Arial"/>
                <a:sym typeface="Arial"/>
              </a:rPr>
              <a:t>     -Mobile wage reporting application</a:t>
            </a:r>
            <a:endParaRPr/>
          </a:p>
          <a:p>
            <a:pPr indent="0" lvl="0" marL="177800" rtl="0" algn="l">
              <a:spcBef>
                <a:spcPts val="560"/>
              </a:spcBef>
              <a:spcAft>
                <a:spcPts val="0"/>
              </a:spcAft>
              <a:buSzPts val="2800"/>
              <a:buNone/>
            </a:pPr>
            <a:r>
              <a:t/>
            </a:r>
            <a:endParaRPr/>
          </a:p>
        </p:txBody>
      </p:sp>
      <p:pic>
        <p:nvPicPr>
          <p:cNvPr id="525" name="Google Shape;525;p54"/>
          <p:cNvPicPr preferRelativeResize="0"/>
          <p:nvPr/>
        </p:nvPicPr>
        <p:blipFill rotWithShape="1">
          <a:blip r:embed="rId5">
            <a:alphaModFix/>
          </a:blip>
          <a:srcRect b="0" l="0" r="0" t="0"/>
          <a:stretch/>
        </p:blipFill>
        <p:spPr>
          <a:xfrm>
            <a:off x="5407963" y="1666968"/>
            <a:ext cx="2549194" cy="14351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11124_SSA_PPT_TemplateInterior2v2.jpg" id="133" name="Google Shape;133;p19"/>
          <p:cNvPicPr preferRelativeResize="0"/>
          <p:nvPr/>
        </p:nvPicPr>
        <p:blipFill rotWithShape="1">
          <a:blip r:embed="rId3">
            <a:alphaModFix/>
          </a:blip>
          <a:srcRect b="86420" l="0" r="0" t="0"/>
          <a:stretch/>
        </p:blipFill>
        <p:spPr>
          <a:xfrm>
            <a:off x="0" y="0"/>
            <a:ext cx="9144000" cy="1081088"/>
          </a:xfrm>
          <a:prstGeom prst="rect">
            <a:avLst/>
          </a:prstGeom>
          <a:noFill/>
          <a:ln>
            <a:noFill/>
          </a:ln>
        </p:spPr>
      </p:pic>
      <p:pic>
        <p:nvPicPr>
          <p:cNvPr descr="SSA_Logo301_186_taglineA.eps" id="134" name="Google Shape;134;p19"/>
          <p:cNvPicPr preferRelativeResize="0"/>
          <p:nvPr/>
        </p:nvPicPr>
        <p:blipFill rotWithShape="1">
          <a:blip r:embed="rId4">
            <a:alphaModFix/>
          </a:blip>
          <a:srcRect b="0" l="0" r="0" t="0"/>
          <a:stretch/>
        </p:blipFill>
        <p:spPr>
          <a:xfrm>
            <a:off x="7499350" y="165100"/>
            <a:ext cx="1404938" cy="577850"/>
          </a:xfrm>
          <a:prstGeom prst="rect">
            <a:avLst/>
          </a:prstGeom>
          <a:noFill/>
          <a:ln>
            <a:noFill/>
          </a:ln>
        </p:spPr>
      </p:pic>
      <p:sp>
        <p:nvSpPr>
          <p:cNvPr id="135" name="Google Shape;135;p19"/>
          <p:cNvSpPr txBox="1"/>
          <p:nvPr/>
        </p:nvSpPr>
        <p:spPr>
          <a:xfrm>
            <a:off x="0" y="987425"/>
            <a:ext cx="9144000" cy="523875"/>
          </a:xfrm>
          <a:prstGeom prst="rect">
            <a:avLst/>
          </a:prstGeom>
          <a:solidFill>
            <a:srgbClr val="0F243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FFFFFF"/>
                </a:solidFill>
                <a:latin typeface="Arial"/>
                <a:ea typeface="Arial"/>
                <a:cs typeface="Arial"/>
                <a:sym typeface="Arial"/>
              </a:rPr>
              <a:t>What is Substantial Gainful Activity? </a:t>
            </a:r>
            <a:endParaRPr b="1" i="0" sz="2800" u="none" cap="none" strike="noStrike">
              <a:solidFill>
                <a:srgbClr val="FFFFFF"/>
              </a:solidFill>
              <a:latin typeface="Arial"/>
              <a:ea typeface="Arial"/>
              <a:cs typeface="Arial"/>
              <a:sym typeface="Arial"/>
            </a:endParaRPr>
          </a:p>
        </p:txBody>
      </p:sp>
      <p:sp>
        <p:nvSpPr>
          <p:cNvPr id="136" name="Google Shape;136;p19"/>
          <p:cNvSpPr txBox="1"/>
          <p:nvPr/>
        </p:nvSpPr>
        <p:spPr>
          <a:xfrm>
            <a:off x="228600" y="2286000"/>
            <a:ext cx="46482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Work is “substantial” if it involves doing significant physical or mental activities or a combination of both.</a:t>
            </a:r>
            <a:endParaRPr/>
          </a:p>
          <a:p>
            <a:pPr indent="-342900" lvl="0" marL="342900" marR="0" rtl="0" algn="l">
              <a:spcBef>
                <a:spcPts val="48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a:p>
            <a:pPr indent="-342900" lvl="0" marL="342900" marR="0" rtl="0" algn="l">
              <a:spcBef>
                <a:spcPts val="48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If your impairment is anything other than blindness, earnings averaging over $1,310 a month generally demonstrate SGA. Blind SGA is $2,190.</a:t>
            </a:r>
            <a:endParaRPr b="0" i="0" sz="2400" u="none" cap="none" strike="noStrike">
              <a:solidFill>
                <a:srgbClr val="000000"/>
              </a:solidFill>
              <a:latin typeface="Arial"/>
              <a:ea typeface="Arial"/>
              <a:cs typeface="Arial"/>
              <a:sym typeface="Arial"/>
            </a:endParaRPr>
          </a:p>
        </p:txBody>
      </p:sp>
      <p:pic>
        <p:nvPicPr>
          <p:cNvPr id="137" name="Google Shape;137;p19"/>
          <p:cNvPicPr preferRelativeResize="0"/>
          <p:nvPr/>
        </p:nvPicPr>
        <p:blipFill rotWithShape="1">
          <a:blip r:embed="rId5">
            <a:alphaModFix/>
          </a:blip>
          <a:srcRect b="0" l="0" r="0" t="0"/>
          <a:stretch/>
        </p:blipFill>
        <p:spPr>
          <a:xfrm>
            <a:off x="4994275" y="2300288"/>
            <a:ext cx="3886200" cy="3886200"/>
          </a:xfrm>
          <a:prstGeom prst="rect">
            <a:avLst/>
          </a:prstGeom>
          <a:noFill/>
          <a:ln>
            <a:noFill/>
          </a:ln>
        </p:spPr>
      </p:pic>
      <p:sp>
        <p:nvSpPr>
          <p:cNvPr id="138" name="Google Shape;138;p19"/>
          <p:cNvSpPr txBox="1"/>
          <p:nvPr/>
        </p:nvSpPr>
        <p:spPr>
          <a:xfrm>
            <a:off x="0" y="6497638"/>
            <a:ext cx="9144000" cy="369887"/>
          </a:xfrm>
          <a:prstGeom prst="rect">
            <a:avLst/>
          </a:prstGeom>
          <a:solidFill>
            <a:srgbClr val="DDD9C3"/>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rgbClr val="0F243E"/>
                </a:solidFill>
                <a:latin typeface="Arial"/>
                <a:ea typeface="Arial"/>
                <a:cs typeface="Arial"/>
                <a:sym typeface="Arial"/>
              </a:rPr>
              <a:t>www.socialsecurity.gov</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pic>
        <p:nvPicPr>
          <p:cNvPr id="531" name="Google Shape;531;p55"/>
          <p:cNvPicPr preferRelativeResize="0"/>
          <p:nvPr/>
        </p:nvPicPr>
        <p:blipFill rotWithShape="1">
          <a:blip r:embed="rId3">
            <a:alphaModFix/>
          </a:blip>
          <a:srcRect b="0" l="0" r="0" t="0"/>
          <a:stretch/>
        </p:blipFill>
        <p:spPr>
          <a:xfrm>
            <a:off x="0" y="874002"/>
            <a:ext cx="9144000" cy="5983997"/>
          </a:xfrm>
          <a:prstGeom prst="rect">
            <a:avLst/>
          </a:prstGeom>
          <a:noFill/>
          <a:ln>
            <a:noFill/>
          </a:ln>
        </p:spPr>
      </p:pic>
      <p:sp>
        <p:nvSpPr>
          <p:cNvPr id="532" name="Google Shape;532;p55"/>
          <p:cNvSpPr/>
          <p:nvPr/>
        </p:nvSpPr>
        <p:spPr>
          <a:xfrm>
            <a:off x="457200" y="5341229"/>
            <a:ext cx="2514600" cy="1516769"/>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55"/>
          <p:cNvSpPr txBox="1"/>
          <p:nvPr/>
        </p:nvSpPr>
        <p:spPr>
          <a:xfrm>
            <a:off x="-76200" y="108009"/>
            <a:ext cx="9144000" cy="765994"/>
          </a:xfrm>
          <a:prstGeom prst="rect">
            <a:avLst/>
          </a:prstGeom>
          <a:noFill/>
          <a:ln>
            <a:noFill/>
          </a:ln>
        </p:spPr>
        <p:txBody>
          <a:bodyPr anchorCtr="0" anchor="t" bIns="45700" lIns="91425" spcFirstLastPara="1" rIns="91425" wrap="square" tIns="45700">
            <a:normAutofit fontScale="75000" lnSpcReduction="20000"/>
          </a:bodyPr>
          <a:lstStyle/>
          <a:p>
            <a:pPr indent="0" lvl="0" marL="0" marR="0" rtl="0" algn="ctr">
              <a:spcBef>
                <a:spcPts val="0"/>
              </a:spcBef>
              <a:spcAft>
                <a:spcPts val="0"/>
              </a:spcAft>
              <a:buClr>
                <a:srgbClr val="003366"/>
              </a:buClr>
              <a:buSzPct val="100000"/>
              <a:buFont typeface="Calibri"/>
              <a:buNone/>
            </a:pPr>
            <a:r>
              <a:rPr b="1" lang="en-US" sz="3600">
                <a:solidFill>
                  <a:srgbClr val="003366"/>
                </a:solidFill>
                <a:latin typeface="Calibri"/>
                <a:ea typeface="Calibri"/>
                <a:cs typeface="Calibri"/>
                <a:sym typeface="Calibri"/>
              </a:rPr>
              <a:t>Create a my Social Security Account </a:t>
            </a:r>
            <a:endParaRPr/>
          </a:p>
          <a:p>
            <a:pPr indent="0" lvl="0" marL="0" marR="0" rtl="0" algn="ctr">
              <a:spcBef>
                <a:spcPts val="0"/>
              </a:spcBef>
              <a:spcAft>
                <a:spcPts val="0"/>
              </a:spcAft>
              <a:buClr>
                <a:srgbClr val="003366"/>
              </a:buClr>
              <a:buSzPct val="100000"/>
              <a:buFont typeface="Calibri"/>
              <a:buNone/>
            </a:pPr>
            <a:r>
              <a:rPr b="1" lang="en-US" sz="3600">
                <a:solidFill>
                  <a:srgbClr val="003366"/>
                </a:solidFill>
                <a:latin typeface="Calibri"/>
                <a:ea typeface="Calibri"/>
                <a:cs typeface="Calibri"/>
                <a:sym typeface="Calibri"/>
              </a:rPr>
              <a:t>@ socialsecurity.gov</a:t>
            </a:r>
            <a:endParaRPr b="1" sz="44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pic>
        <p:nvPicPr>
          <p:cNvPr id="539" name="Google Shape;539;p56"/>
          <p:cNvPicPr preferRelativeResize="0"/>
          <p:nvPr/>
        </p:nvPicPr>
        <p:blipFill rotWithShape="1">
          <a:blip r:embed="rId3">
            <a:alphaModFix/>
          </a:blip>
          <a:srcRect b="0" l="0" r="0" t="0"/>
          <a:stretch/>
        </p:blipFill>
        <p:spPr>
          <a:xfrm>
            <a:off x="2077314" y="219075"/>
            <a:ext cx="5331403" cy="6419850"/>
          </a:xfrm>
          <a:prstGeom prst="rect">
            <a:avLst/>
          </a:prstGeom>
          <a:noFill/>
          <a:ln>
            <a:noFill/>
          </a:ln>
        </p:spPr>
      </p:pic>
      <p:sp>
        <p:nvSpPr>
          <p:cNvPr id="540" name="Google Shape;540;p56"/>
          <p:cNvSpPr/>
          <p:nvPr/>
        </p:nvSpPr>
        <p:spPr>
          <a:xfrm>
            <a:off x="2077314" y="1163782"/>
            <a:ext cx="5165150" cy="4717473"/>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57"/>
          <p:cNvSpPr/>
          <p:nvPr/>
        </p:nvSpPr>
        <p:spPr>
          <a:xfrm>
            <a:off x="471311" y="4191000"/>
            <a:ext cx="3505200" cy="914400"/>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Helvetica Neue"/>
              <a:buNone/>
            </a:pPr>
            <a:r>
              <a:rPr b="0" i="0" lang="en-US" sz="1800" u="none" cap="none" strike="noStrike">
                <a:solidFill>
                  <a:srgbClr val="FFFFFF"/>
                </a:solidFill>
                <a:latin typeface="Helvetica Neue"/>
                <a:ea typeface="Helvetica Neue"/>
                <a:cs typeface="Helvetica Neue"/>
                <a:sym typeface="Helvetica Neue"/>
              </a:rPr>
              <a:t>Check Application Status</a:t>
            </a:r>
            <a:endParaRPr b="0" i="0" sz="1800" u="none" cap="none" strike="noStrike">
              <a:solidFill>
                <a:srgbClr val="FFFFFF"/>
              </a:solidFill>
              <a:latin typeface="Helvetica Neue"/>
              <a:ea typeface="Helvetica Neue"/>
              <a:cs typeface="Helvetica Neue"/>
              <a:sym typeface="Helvetica Neue"/>
            </a:endParaRPr>
          </a:p>
        </p:txBody>
      </p:sp>
      <p:sp>
        <p:nvSpPr>
          <p:cNvPr id="547" name="Google Shape;547;p57"/>
          <p:cNvSpPr/>
          <p:nvPr/>
        </p:nvSpPr>
        <p:spPr>
          <a:xfrm>
            <a:off x="471311" y="2514600"/>
            <a:ext cx="3505200" cy="914400"/>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Helvetica Neue"/>
              <a:buNone/>
            </a:pPr>
            <a:r>
              <a:rPr b="0" i="0" lang="en-US" sz="1800" u="none" cap="none" strike="noStrike">
                <a:solidFill>
                  <a:srgbClr val="FFFFFF"/>
                </a:solidFill>
                <a:latin typeface="Helvetica Neue"/>
                <a:ea typeface="Helvetica Neue"/>
                <a:cs typeface="Helvetica Neue"/>
                <a:sym typeface="Helvetica Neue"/>
              </a:rPr>
              <a:t>Request a Replacement Social Security Card</a:t>
            </a:r>
            <a:endParaRPr b="0" i="0" sz="1800" u="none" cap="none" strike="noStrike">
              <a:solidFill>
                <a:srgbClr val="FFFFFF"/>
              </a:solidFill>
              <a:latin typeface="Helvetica Neue"/>
              <a:ea typeface="Helvetica Neue"/>
              <a:cs typeface="Helvetica Neue"/>
              <a:sym typeface="Helvetica Neue"/>
            </a:endParaRPr>
          </a:p>
        </p:txBody>
      </p:sp>
      <p:sp>
        <p:nvSpPr>
          <p:cNvPr id="548" name="Google Shape;548;p57"/>
          <p:cNvSpPr/>
          <p:nvPr/>
        </p:nvSpPr>
        <p:spPr>
          <a:xfrm>
            <a:off x="4724400" y="2474976"/>
            <a:ext cx="3505200" cy="914400"/>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Helvetica Neue"/>
              <a:buNone/>
            </a:pPr>
            <a:r>
              <a:rPr b="0" i="0" lang="en-US" sz="1800" u="none" cap="none" strike="noStrike">
                <a:solidFill>
                  <a:srgbClr val="FFFFFF"/>
                </a:solidFill>
                <a:latin typeface="Helvetica Neue"/>
                <a:ea typeface="Helvetica Neue"/>
                <a:cs typeface="Helvetica Neue"/>
                <a:sym typeface="Helvetica Neue"/>
              </a:rPr>
              <a:t>Get a Benefit Verification Letter</a:t>
            </a:r>
            <a:endParaRPr b="0" i="0" sz="1800" u="none" cap="none" strike="noStrike">
              <a:solidFill>
                <a:srgbClr val="FFFFFF"/>
              </a:solidFill>
              <a:latin typeface="Helvetica Neue"/>
              <a:ea typeface="Helvetica Neue"/>
              <a:cs typeface="Helvetica Neue"/>
              <a:sym typeface="Helvetica Neue"/>
            </a:endParaRPr>
          </a:p>
        </p:txBody>
      </p:sp>
      <p:sp>
        <p:nvSpPr>
          <p:cNvPr id="549" name="Google Shape;549;p57"/>
          <p:cNvSpPr/>
          <p:nvPr/>
        </p:nvSpPr>
        <p:spPr>
          <a:xfrm>
            <a:off x="4800600" y="4191000"/>
            <a:ext cx="3505200" cy="914400"/>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Helvetica Neue"/>
              <a:buNone/>
            </a:pPr>
            <a:r>
              <a:rPr b="0" i="0" lang="en-US" sz="1800" u="none" cap="none" strike="noStrike">
                <a:solidFill>
                  <a:srgbClr val="FFFFFF"/>
                </a:solidFill>
                <a:latin typeface="Helvetica Neue"/>
                <a:ea typeface="Helvetica Neue"/>
                <a:cs typeface="Helvetica Neue"/>
                <a:sym typeface="Helvetica Neue"/>
              </a:rPr>
              <a:t>Online Wage Reporting</a:t>
            </a:r>
            <a:endParaRPr b="0" i="0" sz="1800" u="none" cap="none" strike="noStrike">
              <a:solidFill>
                <a:srgbClr val="FFFFFF"/>
              </a:solidFill>
              <a:latin typeface="Helvetica Neue"/>
              <a:ea typeface="Helvetica Neue"/>
              <a:cs typeface="Helvetica Neue"/>
              <a:sym typeface="Helvetica Neue"/>
            </a:endParaRPr>
          </a:p>
        </p:txBody>
      </p:sp>
      <p:sp>
        <p:nvSpPr>
          <p:cNvPr id="550" name="Google Shape;550;p57"/>
          <p:cNvSpPr/>
          <p:nvPr/>
        </p:nvSpPr>
        <p:spPr>
          <a:xfrm>
            <a:off x="990600" y="1139952"/>
            <a:ext cx="7239000"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Key Transactions with a </a:t>
            </a:r>
            <a:endParaRPr sz="3200">
              <a:solidFill>
                <a:schemeClr val="dk1"/>
              </a:solidFill>
              <a:latin typeface="Calibri"/>
              <a:ea typeface="Calibri"/>
              <a:cs typeface="Calibri"/>
              <a:sym typeface="Calibri"/>
            </a:endParaRPr>
          </a:p>
          <a:p>
            <a:pPr indent="0" lvl="0" marL="0" marR="0" rtl="0" algn="ctr">
              <a:spcBef>
                <a:spcPts val="0"/>
              </a:spcBef>
              <a:spcAft>
                <a:spcPts val="0"/>
              </a:spcAft>
              <a:buNone/>
            </a:pPr>
            <a:r>
              <a:rPr i="1" lang="en-US" sz="3200">
                <a:solidFill>
                  <a:srgbClr val="D12229"/>
                </a:solidFill>
                <a:latin typeface="Georgia"/>
                <a:ea typeface="Georgia"/>
                <a:cs typeface="Georgia"/>
                <a:sym typeface="Georgia"/>
              </a:rPr>
              <a:t>my</a:t>
            </a:r>
            <a:r>
              <a:rPr i="1" lang="en-US" sz="3200">
                <a:solidFill>
                  <a:srgbClr val="002060"/>
                </a:solidFill>
                <a:latin typeface="Georgia"/>
                <a:ea typeface="Georgia"/>
                <a:cs typeface="Georgia"/>
                <a:sym typeface="Georgia"/>
              </a:rPr>
              <a:t> </a:t>
            </a:r>
            <a:r>
              <a:rPr lang="en-US" sz="3200">
                <a:solidFill>
                  <a:srgbClr val="0054A6"/>
                </a:solidFill>
                <a:latin typeface="Georgia"/>
                <a:ea typeface="Georgia"/>
                <a:cs typeface="Georgia"/>
                <a:sym typeface="Georgia"/>
              </a:rPr>
              <a:t>Social Security </a:t>
            </a:r>
            <a:r>
              <a:rPr lang="en-US" sz="3200">
                <a:solidFill>
                  <a:schemeClr val="dk1"/>
                </a:solidFill>
                <a:latin typeface="Calibri"/>
                <a:ea typeface="Calibri"/>
                <a:cs typeface="Calibri"/>
                <a:sym typeface="Calibri"/>
              </a:rPr>
              <a:t>account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pic>
        <p:nvPicPr>
          <p:cNvPr id="555" name="Google Shape;555;p58"/>
          <p:cNvPicPr preferRelativeResize="0"/>
          <p:nvPr/>
        </p:nvPicPr>
        <p:blipFill rotWithShape="1">
          <a:blip r:embed="rId3">
            <a:alphaModFix/>
          </a:blip>
          <a:srcRect b="0" l="0" r="0" t="0"/>
          <a:stretch/>
        </p:blipFill>
        <p:spPr>
          <a:xfrm>
            <a:off x="-1" y="1532965"/>
            <a:ext cx="6734793" cy="5325035"/>
          </a:xfrm>
          <a:prstGeom prst="rect">
            <a:avLst/>
          </a:prstGeom>
          <a:noFill/>
          <a:ln>
            <a:noFill/>
          </a:ln>
        </p:spPr>
      </p:pic>
      <p:pic>
        <p:nvPicPr>
          <p:cNvPr descr="11124_SSA_PPT_TemplateInterior2v2.jpg" id="556" name="Google Shape;556;p58"/>
          <p:cNvPicPr preferRelativeResize="0"/>
          <p:nvPr/>
        </p:nvPicPr>
        <p:blipFill rotWithShape="1">
          <a:blip r:embed="rId4">
            <a:alphaModFix/>
          </a:blip>
          <a:srcRect b="86419" l="0" r="0" t="0"/>
          <a:stretch/>
        </p:blipFill>
        <p:spPr>
          <a:xfrm>
            <a:off x="0" y="0"/>
            <a:ext cx="9144000" cy="1081086"/>
          </a:xfrm>
          <a:prstGeom prst="rect">
            <a:avLst/>
          </a:prstGeom>
          <a:noFill/>
          <a:ln>
            <a:noFill/>
          </a:ln>
        </p:spPr>
      </p:pic>
      <p:pic>
        <p:nvPicPr>
          <p:cNvPr descr="SSA_Logo301_186_taglineA.eps" id="557" name="Google Shape;557;p58"/>
          <p:cNvPicPr preferRelativeResize="0"/>
          <p:nvPr/>
        </p:nvPicPr>
        <p:blipFill rotWithShape="1">
          <a:blip r:embed="rId5">
            <a:alphaModFix/>
          </a:blip>
          <a:srcRect b="0" l="0" r="0" t="0"/>
          <a:stretch/>
        </p:blipFill>
        <p:spPr>
          <a:xfrm>
            <a:off x="7499350" y="165100"/>
            <a:ext cx="1404936" cy="577850"/>
          </a:xfrm>
          <a:prstGeom prst="rect">
            <a:avLst/>
          </a:prstGeom>
          <a:noFill/>
          <a:ln>
            <a:noFill/>
          </a:ln>
        </p:spPr>
      </p:pic>
      <p:sp>
        <p:nvSpPr>
          <p:cNvPr id="558" name="Google Shape;558;p58"/>
          <p:cNvSpPr txBox="1"/>
          <p:nvPr/>
        </p:nvSpPr>
        <p:spPr>
          <a:xfrm>
            <a:off x="0" y="987425"/>
            <a:ext cx="9144000" cy="545540"/>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1" lang="en-US" sz="2800">
                <a:solidFill>
                  <a:srgbClr val="FFFFFF"/>
                </a:solidFill>
                <a:latin typeface="Calibri"/>
                <a:ea typeface="Calibri"/>
                <a:cs typeface="Calibri"/>
                <a:sym typeface="Calibri"/>
              </a:rPr>
              <a:t>The Best Guide to Work Incentives </a:t>
            </a:r>
            <a:endParaRPr b="1" sz="2800">
              <a:solidFill>
                <a:srgbClr val="FFFFFF"/>
              </a:solidFill>
              <a:latin typeface="Calibri"/>
              <a:ea typeface="Calibri"/>
              <a:cs typeface="Calibri"/>
              <a:sym typeface="Calibri"/>
            </a:endParaRPr>
          </a:p>
        </p:txBody>
      </p:sp>
      <p:sp>
        <p:nvSpPr>
          <p:cNvPr id="559" name="Google Shape;559;p58"/>
          <p:cNvSpPr txBox="1"/>
          <p:nvPr/>
        </p:nvSpPr>
        <p:spPr>
          <a:xfrm>
            <a:off x="5598832" y="3228852"/>
            <a:ext cx="3801036"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The Red Book is available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u="sng">
                <a:solidFill>
                  <a:schemeClr val="hlink"/>
                </a:solidFill>
                <a:latin typeface="Calibri"/>
                <a:ea typeface="Calibri"/>
                <a:cs typeface="Calibri"/>
                <a:sym typeface="Calibri"/>
                <a:hlinkClick r:id="rId6"/>
              </a:rPr>
              <a:t>https://www.ssa.gov/redbook/</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pic>
        <p:nvPicPr>
          <p:cNvPr id="564" name="Google Shape;564;p59"/>
          <p:cNvPicPr preferRelativeResize="0"/>
          <p:nvPr/>
        </p:nvPicPr>
        <p:blipFill rotWithShape="1">
          <a:blip r:embed="rId3">
            <a:alphaModFix/>
          </a:blip>
          <a:srcRect b="0" l="0" r="0" t="0"/>
          <a:stretch/>
        </p:blipFill>
        <p:spPr>
          <a:xfrm>
            <a:off x="25884" y="2695799"/>
            <a:ext cx="5840077" cy="4133402"/>
          </a:xfrm>
          <a:prstGeom prst="rect">
            <a:avLst/>
          </a:prstGeom>
          <a:noFill/>
          <a:ln>
            <a:noFill/>
          </a:ln>
        </p:spPr>
      </p:pic>
      <p:sp>
        <p:nvSpPr>
          <p:cNvPr id="565" name="Google Shape;565;p59"/>
          <p:cNvSpPr txBox="1"/>
          <p:nvPr/>
        </p:nvSpPr>
        <p:spPr>
          <a:xfrm>
            <a:off x="658812" y="-885825"/>
            <a:ext cx="7570786"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a:solidFill>
                <a:schemeClr val="dk1"/>
              </a:solidFill>
              <a:latin typeface="Calibri"/>
              <a:ea typeface="Calibri"/>
              <a:cs typeface="Calibri"/>
              <a:sym typeface="Calibri"/>
            </a:endParaRPr>
          </a:p>
        </p:txBody>
      </p:sp>
      <p:cxnSp>
        <p:nvCxnSpPr>
          <p:cNvPr id="566" name="Google Shape;566;p59"/>
          <p:cNvCxnSpPr/>
          <p:nvPr/>
        </p:nvCxnSpPr>
        <p:spPr>
          <a:xfrm flipH="1" rot="-5400000">
            <a:off x="7855798" y="2750287"/>
            <a:ext cx="519000" cy="228600"/>
          </a:xfrm>
          <a:prstGeom prst="bentConnector3">
            <a:avLst>
              <a:gd fmla="val 50000" name="adj1"/>
            </a:avLst>
          </a:prstGeom>
          <a:noFill/>
          <a:ln cap="flat" cmpd="sng" w="28575">
            <a:solidFill>
              <a:srgbClr val="FF0000"/>
            </a:solidFill>
            <a:prstDash val="solid"/>
            <a:miter lim="8000"/>
            <a:headEnd len="sm" w="sm" type="none"/>
            <a:tailEnd len="lg" w="lg" type="stealth"/>
          </a:ln>
        </p:spPr>
      </p:cxnSp>
      <p:pic>
        <p:nvPicPr>
          <p:cNvPr descr="11124_SSA_PPT_TemplateInterior2v2.jpg" id="567" name="Google Shape;567;p59"/>
          <p:cNvPicPr preferRelativeResize="0"/>
          <p:nvPr/>
        </p:nvPicPr>
        <p:blipFill rotWithShape="1">
          <a:blip r:embed="rId4">
            <a:alphaModFix/>
          </a:blip>
          <a:srcRect b="86419" l="0" r="0" t="0"/>
          <a:stretch/>
        </p:blipFill>
        <p:spPr>
          <a:xfrm>
            <a:off x="0" y="-34925"/>
            <a:ext cx="9144000" cy="1081086"/>
          </a:xfrm>
          <a:prstGeom prst="rect">
            <a:avLst/>
          </a:prstGeom>
          <a:noFill/>
          <a:ln>
            <a:noFill/>
          </a:ln>
        </p:spPr>
      </p:pic>
      <p:sp>
        <p:nvSpPr>
          <p:cNvPr id="568" name="Google Shape;568;p59"/>
          <p:cNvSpPr txBox="1"/>
          <p:nvPr/>
        </p:nvSpPr>
        <p:spPr>
          <a:xfrm>
            <a:off x="0" y="785812"/>
            <a:ext cx="9144000" cy="954086"/>
          </a:xfrm>
          <a:prstGeom prst="rect">
            <a:avLst/>
          </a:prstGeom>
          <a:solidFill>
            <a:srgbClr val="10253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700"/>
              <a:buFont typeface="Arial"/>
              <a:buNone/>
            </a:pPr>
            <a:r>
              <a:rPr b="1" i="0" lang="en-US" sz="2800" u="none">
                <a:solidFill>
                  <a:schemeClr val="lt1"/>
                </a:solidFill>
                <a:latin typeface="Arial"/>
                <a:ea typeface="Arial"/>
                <a:cs typeface="Arial"/>
                <a:sym typeface="Arial"/>
              </a:rPr>
              <a:t>Ordering Publications</a:t>
            </a:r>
            <a:endParaRPr/>
          </a:p>
          <a:p>
            <a:pPr indent="0" lvl="0" marL="0" marR="0" rtl="0" algn="l">
              <a:lnSpc>
                <a:spcPct val="100000"/>
              </a:lnSpc>
              <a:spcBef>
                <a:spcPts val="0"/>
              </a:spcBef>
              <a:spcAft>
                <a:spcPts val="0"/>
              </a:spcAft>
              <a:buClr>
                <a:schemeClr val="lt1"/>
              </a:buClr>
              <a:buSzPts val="350"/>
              <a:buFont typeface="Arial"/>
              <a:buNone/>
            </a:pPr>
            <a:r>
              <a:rPr b="1" i="0" lang="en-US" sz="1400" u="none">
                <a:solidFill>
                  <a:schemeClr val="lt1"/>
                </a:solidFill>
                <a:latin typeface="Arial"/>
                <a:ea typeface="Arial"/>
                <a:cs typeface="Arial"/>
                <a:sym typeface="Arial"/>
              </a:rPr>
              <a:t>You can order any of the booklets and publications or download them for free at http://www.socialsecurity.gov/pubs/</a:t>
            </a:r>
            <a:endParaRPr/>
          </a:p>
        </p:txBody>
      </p:sp>
      <p:pic>
        <p:nvPicPr>
          <p:cNvPr id="569" name="Google Shape;569;p59"/>
          <p:cNvPicPr preferRelativeResize="0"/>
          <p:nvPr/>
        </p:nvPicPr>
        <p:blipFill rotWithShape="1">
          <a:blip r:embed="rId5">
            <a:alphaModFix/>
          </a:blip>
          <a:srcRect b="0" l="0" r="0" t="0"/>
          <a:stretch/>
        </p:blipFill>
        <p:spPr>
          <a:xfrm>
            <a:off x="0" y="1739898"/>
            <a:ext cx="9144000" cy="933450"/>
          </a:xfrm>
          <a:prstGeom prst="rect">
            <a:avLst/>
          </a:prstGeom>
          <a:noFill/>
          <a:ln>
            <a:noFill/>
          </a:ln>
        </p:spPr>
      </p:pic>
      <p:pic>
        <p:nvPicPr>
          <p:cNvPr id="570" name="Google Shape;570;p59"/>
          <p:cNvPicPr preferRelativeResize="0"/>
          <p:nvPr/>
        </p:nvPicPr>
        <p:blipFill rotWithShape="1">
          <a:blip r:embed="rId6">
            <a:alphaModFix/>
          </a:blip>
          <a:srcRect b="0" l="0" r="0" t="0"/>
          <a:stretch/>
        </p:blipFill>
        <p:spPr>
          <a:xfrm>
            <a:off x="5181600" y="3124200"/>
            <a:ext cx="3743324" cy="3276600"/>
          </a:xfrm>
          <a:prstGeom prst="rect">
            <a:avLst/>
          </a:prstGeom>
          <a:noFill/>
          <a:ln>
            <a:noFill/>
          </a:ln>
        </p:spPr>
      </p:pic>
    </p:spTree>
  </p:cSld>
  <p:clrMapOvr>
    <a:masterClrMapping/>
  </p:clrMapOvr>
  <p:transition>
    <p:fade/>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60"/>
          <p:cNvSpPr/>
          <p:nvPr/>
        </p:nvSpPr>
        <p:spPr>
          <a:xfrm>
            <a:off x="0" y="1687354"/>
            <a:ext cx="9144000" cy="4216539"/>
          </a:xfrm>
          <a:prstGeom prst="rect">
            <a:avLst/>
          </a:prstGeom>
          <a:solidFill>
            <a:srgbClr val="F8F8F8"/>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002060"/>
              </a:buClr>
              <a:buSzPts val="2000"/>
              <a:buFont typeface="Arial"/>
              <a:buNone/>
            </a:pPr>
            <a:r>
              <a:rPr lang="en-US" sz="2000" u="sng">
                <a:solidFill>
                  <a:srgbClr val="002060"/>
                </a:solidFill>
                <a:latin typeface="Calibri"/>
                <a:ea typeface="Calibri"/>
                <a:cs typeface="Calibri"/>
                <a:sym typeface="Calibri"/>
              </a:rPr>
              <a:t>Visit the website</a:t>
            </a:r>
            <a:endParaRPr/>
          </a:p>
          <a:p>
            <a:pPr indent="0" lvl="0" marL="0" marR="0" rtl="0" algn="l">
              <a:spcBef>
                <a:spcPts val="0"/>
              </a:spcBef>
              <a:spcAft>
                <a:spcPts val="0"/>
              </a:spcAft>
              <a:buClr>
                <a:schemeClr val="dk1"/>
              </a:buClr>
              <a:buSzPts val="1400"/>
              <a:buFont typeface="Arial"/>
              <a:buNone/>
            </a:pPr>
            <a:r>
              <a:t/>
            </a:r>
            <a:endParaRPr sz="1400" u="sng">
              <a:solidFill>
                <a:srgbClr val="002060"/>
              </a:solidFill>
              <a:latin typeface="Calibri"/>
              <a:ea typeface="Calibri"/>
              <a:cs typeface="Calibri"/>
              <a:sym typeface="Calibri"/>
            </a:endParaRPr>
          </a:p>
          <a:p>
            <a:pPr indent="0" lvl="0" marL="0" marR="0" rtl="0" algn="ctr">
              <a:spcBef>
                <a:spcPts val="0"/>
              </a:spcBef>
              <a:spcAft>
                <a:spcPts val="0"/>
              </a:spcAft>
              <a:buClr>
                <a:srgbClr val="002060"/>
              </a:buClr>
              <a:buSzPts val="3200"/>
              <a:buFont typeface="Arial"/>
              <a:buNone/>
            </a:pPr>
            <a:r>
              <a:rPr lang="en-US" sz="3200">
                <a:solidFill>
                  <a:srgbClr val="002060"/>
                </a:solidFill>
                <a:latin typeface="Calibri"/>
                <a:ea typeface="Calibri"/>
                <a:cs typeface="Calibri"/>
                <a:sym typeface="Calibri"/>
              </a:rPr>
              <a:t>www.socialsecurity.gov</a:t>
            </a:r>
            <a:endParaRPr/>
          </a:p>
          <a:p>
            <a:pPr indent="0" lvl="0" marL="0" marR="0" rtl="0" algn="l">
              <a:spcBef>
                <a:spcPts val="0"/>
              </a:spcBef>
              <a:spcAft>
                <a:spcPts val="0"/>
              </a:spcAft>
              <a:buClr>
                <a:srgbClr val="002060"/>
              </a:buClr>
              <a:buSzPts val="1400"/>
              <a:buFont typeface="Arial"/>
              <a:buNone/>
            </a:pPr>
            <a:r>
              <a:rPr lang="en-US" sz="1400">
                <a:solidFill>
                  <a:srgbClr val="002060"/>
                </a:solidFill>
                <a:latin typeface="Calibri"/>
                <a:ea typeface="Calibri"/>
                <a:cs typeface="Calibri"/>
                <a:sym typeface="Calibri"/>
              </a:rPr>
              <a:t> </a:t>
            </a:r>
            <a:endParaRPr/>
          </a:p>
          <a:p>
            <a:pPr indent="0" lvl="0" marL="0" marR="0" rtl="0" algn="l">
              <a:spcBef>
                <a:spcPts val="0"/>
              </a:spcBef>
              <a:spcAft>
                <a:spcPts val="0"/>
              </a:spcAft>
              <a:buClr>
                <a:srgbClr val="002060"/>
              </a:buClr>
              <a:buSzPts val="1400"/>
              <a:buFont typeface="Arial"/>
              <a:buNone/>
            </a:pPr>
            <a:r>
              <a:rPr lang="en-US" sz="1400">
                <a:solidFill>
                  <a:srgbClr val="002060"/>
                </a:solidFill>
                <a:latin typeface="Calibri"/>
                <a:ea typeface="Calibri"/>
                <a:cs typeface="Calibri"/>
                <a:sym typeface="Calibri"/>
              </a:rPr>
              <a:t> </a:t>
            </a:r>
            <a:endParaRPr/>
          </a:p>
          <a:p>
            <a:pPr indent="0" lvl="0" marL="0" marR="0" rtl="0" algn="l">
              <a:spcBef>
                <a:spcPts val="0"/>
              </a:spcBef>
              <a:spcAft>
                <a:spcPts val="0"/>
              </a:spcAft>
              <a:buClr>
                <a:srgbClr val="002060"/>
              </a:buClr>
              <a:buSzPts val="2000"/>
              <a:buFont typeface="Arial"/>
              <a:buNone/>
            </a:pPr>
            <a:r>
              <a:rPr lang="en-US" sz="2000" u="sng">
                <a:solidFill>
                  <a:srgbClr val="002060"/>
                </a:solidFill>
                <a:latin typeface="Calibri"/>
                <a:ea typeface="Calibri"/>
                <a:cs typeface="Calibri"/>
                <a:sym typeface="Calibri"/>
              </a:rPr>
              <a:t>Call the toll-free number</a:t>
            </a:r>
            <a:endParaRPr/>
          </a:p>
          <a:p>
            <a:pPr indent="0" lvl="0" marL="0" marR="0" rtl="0" algn="l">
              <a:spcBef>
                <a:spcPts val="0"/>
              </a:spcBef>
              <a:spcAft>
                <a:spcPts val="0"/>
              </a:spcAft>
              <a:buClr>
                <a:srgbClr val="002060"/>
              </a:buClr>
              <a:buSzPts val="1400"/>
              <a:buFont typeface="Arial"/>
              <a:buNone/>
            </a:pPr>
            <a:r>
              <a:rPr lang="en-US" sz="1400">
                <a:solidFill>
                  <a:srgbClr val="002060"/>
                </a:solidFill>
                <a:latin typeface="Calibri"/>
                <a:ea typeface="Calibri"/>
                <a:cs typeface="Calibri"/>
                <a:sym typeface="Calibri"/>
              </a:rPr>
              <a:t> </a:t>
            </a:r>
            <a:endParaRPr/>
          </a:p>
          <a:p>
            <a:pPr indent="0" lvl="0" marL="0" marR="0" rtl="0" algn="ctr">
              <a:spcBef>
                <a:spcPts val="0"/>
              </a:spcBef>
              <a:spcAft>
                <a:spcPts val="0"/>
              </a:spcAft>
              <a:buClr>
                <a:srgbClr val="002060"/>
              </a:buClr>
              <a:buSzPts val="3200"/>
              <a:buFont typeface="Arial"/>
              <a:buNone/>
            </a:pPr>
            <a:r>
              <a:rPr lang="en-US" sz="3200">
                <a:solidFill>
                  <a:srgbClr val="002060"/>
                </a:solidFill>
                <a:latin typeface="Calibri"/>
                <a:ea typeface="Calibri"/>
                <a:cs typeface="Calibri"/>
                <a:sym typeface="Calibri"/>
              </a:rPr>
              <a:t>1-800-772-1213</a:t>
            </a:r>
            <a:r>
              <a:rPr lang="en-US" sz="2000">
                <a:solidFill>
                  <a:srgbClr val="002060"/>
                </a:solidFill>
                <a:latin typeface="Calibri"/>
                <a:ea typeface="Calibri"/>
                <a:cs typeface="Calibri"/>
                <a:sym typeface="Calibri"/>
              </a:rPr>
              <a:t> </a:t>
            </a:r>
            <a:endParaRPr sz="2000">
              <a:solidFill>
                <a:srgbClr val="002060"/>
              </a:solidFill>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t/>
            </a:r>
            <a:endParaRPr sz="2000">
              <a:solidFill>
                <a:srgbClr val="002060"/>
              </a:solidFill>
              <a:latin typeface="Calibri"/>
              <a:ea typeface="Calibri"/>
              <a:cs typeface="Calibri"/>
              <a:sym typeface="Calibri"/>
            </a:endParaRPr>
          </a:p>
          <a:p>
            <a:pPr indent="0" lvl="0" marL="0" marR="0" rtl="0" algn="l">
              <a:spcBef>
                <a:spcPts val="0"/>
              </a:spcBef>
              <a:spcAft>
                <a:spcPts val="0"/>
              </a:spcAft>
              <a:buClr>
                <a:srgbClr val="002060"/>
              </a:buClr>
              <a:buSzPts val="1400"/>
              <a:buFont typeface="Arial"/>
              <a:buNone/>
            </a:pPr>
            <a:r>
              <a:rPr lang="en-US" sz="1400">
                <a:solidFill>
                  <a:srgbClr val="002060"/>
                </a:solidFill>
                <a:latin typeface="Calibri"/>
                <a:ea typeface="Calibri"/>
                <a:cs typeface="Calibri"/>
                <a:sym typeface="Calibri"/>
              </a:rPr>
              <a:t>Specific questions can be answered from 7 a.m. to 7 p.m., Monday through Friday. Information is provided by automated phone service 24 hours a day. </a:t>
            </a:r>
            <a:endParaRPr/>
          </a:p>
          <a:p>
            <a:pPr indent="0" lvl="0" marL="0" marR="0" rtl="0" algn="l">
              <a:spcBef>
                <a:spcPts val="0"/>
              </a:spcBef>
              <a:spcAft>
                <a:spcPts val="0"/>
              </a:spcAft>
              <a:buClr>
                <a:srgbClr val="002060"/>
              </a:buClr>
              <a:buSzPts val="1400"/>
              <a:buFont typeface="Arial"/>
              <a:buNone/>
            </a:pPr>
            <a:r>
              <a:rPr lang="en-US" sz="1400">
                <a:solidFill>
                  <a:srgbClr val="002060"/>
                </a:solidFill>
                <a:latin typeface="Calibri"/>
                <a:ea typeface="Calibri"/>
                <a:cs typeface="Calibri"/>
                <a:sym typeface="Calibri"/>
              </a:rPr>
              <a:t> </a:t>
            </a:r>
            <a:endParaRPr/>
          </a:p>
          <a:p>
            <a:pPr indent="0" lvl="0" marL="0" marR="0" rtl="0" algn="l">
              <a:spcBef>
                <a:spcPts val="0"/>
              </a:spcBef>
              <a:spcAft>
                <a:spcPts val="0"/>
              </a:spcAft>
              <a:buClr>
                <a:srgbClr val="002060"/>
              </a:buClr>
              <a:buSzPts val="1400"/>
              <a:buFont typeface="Arial"/>
              <a:buNone/>
            </a:pPr>
            <a:r>
              <a:rPr lang="en-US" sz="1400">
                <a:solidFill>
                  <a:srgbClr val="002060"/>
                </a:solidFill>
                <a:latin typeface="Calibri"/>
                <a:ea typeface="Calibri"/>
                <a:cs typeface="Calibri"/>
                <a:sym typeface="Calibri"/>
              </a:rPr>
              <a:t>If deaf or hard of hearing, call Social Security’s TTY number, 1-800-325-0778.</a:t>
            </a:r>
            <a:endParaRPr/>
          </a:p>
          <a:p>
            <a:pPr indent="0" lvl="0" marL="0" marR="0" rtl="0" algn="l">
              <a:spcBef>
                <a:spcPts val="0"/>
              </a:spcBef>
              <a:spcAft>
                <a:spcPts val="0"/>
              </a:spcAft>
              <a:buClr>
                <a:srgbClr val="002060"/>
              </a:buClr>
              <a:buSzPts val="1400"/>
              <a:buFont typeface="Arial"/>
              <a:buNone/>
            </a:pPr>
            <a:r>
              <a:rPr lang="en-US" sz="1400">
                <a:solidFill>
                  <a:srgbClr val="002060"/>
                </a:solidFill>
                <a:latin typeface="Calibri"/>
                <a:ea typeface="Calibri"/>
                <a:cs typeface="Calibri"/>
                <a:sym typeface="Calibri"/>
              </a:rPr>
              <a:t> </a:t>
            </a:r>
            <a:endParaRPr/>
          </a:p>
          <a:p>
            <a:pPr indent="0" lvl="0" marL="0" marR="0" rtl="0" algn="l">
              <a:spcBef>
                <a:spcPts val="0"/>
              </a:spcBef>
              <a:spcAft>
                <a:spcPts val="0"/>
              </a:spcAft>
              <a:buClr>
                <a:schemeClr val="dk1"/>
              </a:buClr>
              <a:buSzPts val="1800"/>
              <a:buFont typeface="Arial"/>
              <a:buNone/>
            </a:pPr>
            <a:r>
              <a:t/>
            </a:r>
            <a:endParaRPr sz="1800">
              <a:solidFill>
                <a:srgbClr val="002060"/>
              </a:solidFill>
              <a:latin typeface="Calibri"/>
              <a:ea typeface="Calibri"/>
              <a:cs typeface="Calibri"/>
              <a:sym typeface="Calibri"/>
            </a:endParaRPr>
          </a:p>
        </p:txBody>
      </p:sp>
      <p:sp>
        <p:nvSpPr>
          <p:cNvPr id="577" name="Google Shape;577;p60"/>
          <p:cNvSpPr/>
          <p:nvPr/>
        </p:nvSpPr>
        <p:spPr>
          <a:xfrm>
            <a:off x="0" y="1066800"/>
            <a:ext cx="9143999"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Times"/>
                <a:ea typeface="Times"/>
                <a:cs typeface="Times"/>
                <a:sym typeface="Times"/>
              </a:rPr>
              <a:t>Contacting Social Security</a:t>
            </a:r>
            <a:endParaRPr sz="2800">
              <a:solidFill>
                <a:schemeClr val="dk1"/>
              </a:solidFill>
              <a:latin typeface="Times"/>
              <a:ea typeface="Times"/>
              <a:cs typeface="Times"/>
              <a:sym typeface="Times"/>
            </a:endParaRPr>
          </a:p>
        </p:txBody>
      </p:sp>
      <p:pic>
        <p:nvPicPr>
          <p:cNvPr descr="11124_SSA_PPT_TemplateInterior2v2.jpg" id="578" name="Google Shape;578;p60"/>
          <p:cNvPicPr preferRelativeResize="0"/>
          <p:nvPr/>
        </p:nvPicPr>
        <p:blipFill rotWithShape="1">
          <a:blip r:embed="rId3">
            <a:alphaModFix/>
          </a:blip>
          <a:srcRect b="86419" l="0" r="0" t="0"/>
          <a:stretch/>
        </p:blipFill>
        <p:spPr>
          <a:xfrm>
            <a:off x="-1" y="17058"/>
            <a:ext cx="9144000" cy="10810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11124_SSA_PPT_TemplateInterior2v2.jpg" id="144" name="Google Shape;144;p20"/>
          <p:cNvPicPr preferRelativeResize="0"/>
          <p:nvPr/>
        </p:nvPicPr>
        <p:blipFill rotWithShape="1">
          <a:blip r:embed="rId3">
            <a:alphaModFix/>
          </a:blip>
          <a:srcRect b="86420" l="0" r="0" t="0"/>
          <a:stretch/>
        </p:blipFill>
        <p:spPr>
          <a:xfrm>
            <a:off x="0" y="0"/>
            <a:ext cx="9144000" cy="1081088"/>
          </a:xfrm>
          <a:prstGeom prst="rect">
            <a:avLst/>
          </a:prstGeom>
          <a:noFill/>
          <a:ln>
            <a:noFill/>
          </a:ln>
        </p:spPr>
      </p:pic>
      <p:pic>
        <p:nvPicPr>
          <p:cNvPr descr="SSA_Logo301_186_taglineA.eps" id="145" name="Google Shape;145;p20"/>
          <p:cNvPicPr preferRelativeResize="0"/>
          <p:nvPr/>
        </p:nvPicPr>
        <p:blipFill rotWithShape="1">
          <a:blip r:embed="rId4">
            <a:alphaModFix/>
          </a:blip>
          <a:srcRect b="0" l="0" r="0" t="0"/>
          <a:stretch/>
        </p:blipFill>
        <p:spPr>
          <a:xfrm>
            <a:off x="7499350" y="165100"/>
            <a:ext cx="1404938" cy="577850"/>
          </a:xfrm>
          <a:prstGeom prst="rect">
            <a:avLst/>
          </a:prstGeom>
          <a:noFill/>
          <a:ln>
            <a:noFill/>
          </a:ln>
        </p:spPr>
      </p:pic>
      <p:sp>
        <p:nvSpPr>
          <p:cNvPr id="146" name="Google Shape;146;p20"/>
          <p:cNvSpPr txBox="1"/>
          <p:nvPr/>
        </p:nvSpPr>
        <p:spPr>
          <a:xfrm>
            <a:off x="0" y="987425"/>
            <a:ext cx="9144000" cy="523875"/>
          </a:xfrm>
          <a:prstGeom prst="rect">
            <a:avLst/>
          </a:prstGeom>
          <a:solidFill>
            <a:srgbClr val="0F243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FFFFFF"/>
                </a:solidFill>
                <a:latin typeface="Arial"/>
                <a:ea typeface="Arial"/>
                <a:cs typeface="Arial"/>
                <a:sym typeface="Arial"/>
              </a:rPr>
              <a:t>SSDI vs. SSI  </a:t>
            </a:r>
            <a:endParaRPr b="1" i="0" sz="2800" u="none" cap="none" strike="noStrike">
              <a:solidFill>
                <a:srgbClr val="FFFFFF"/>
              </a:solidFill>
              <a:latin typeface="Arial"/>
              <a:ea typeface="Arial"/>
              <a:cs typeface="Arial"/>
              <a:sym typeface="Arial"/>
            </a:endParaRPr>
          </a:p>
        </p:txBody>
      </p:sp>
      <p:sp>
        <p:nvSpPr>
          <p:cNvPr id="147" name="Google Shape;147;p20"/>
          <p:cNvSpPr txBox="1"/>
          <p:nvPr/>
        </p:nvSpPr>
        <p:spPr>
          <a:xfrm>
            <a:off x="0" y="6497638"/>
            <a:ext cx="9144000" cy="369887"/>
          </a:xfrm>
          <a:prstGeom prst="rect">
            <a:avLst/>
          </a:prstGeom>
          <a:solidFill>
            <a:srgbClr val="DDD9C3"/>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rgbClr val="0F243E"/>
                </a:solidFill>
                <a:latin typeface="Arial"/>
                <a:ea typeface="Arial"/>
                <a:cs typeface="Arial"/>
                <a:sym typeface="Arial"/>
              </a:rPr>
              <a:t>www.socialsecurity.gov</a:t>
            </a:r>
            <a:endParaRPr/>
          </a:p>
        </p:txBody>
      </p:sp>
      <p:graphicFrame>
        <p:nvGraphicFramePr>
          <p:cNvPr id="148" name="Google Shape;148;p20"/>
          <p:cNvGraphicFramePr/>
          <p:nvPr/>
        </p:nvGraphicFramePr>
        <p:xfrm>
          <a:off x="419100" y="1855629"/>
          <a:ext cx="3000000" cy="3000000"/>
        </p:xfrm>
        <a:graphic>
          <a:graphicData uri="http://schemas.openxmlformats.org/drawingml/2006/table">
            <a:tbl>
              <a:tblPr bandRow="1" firstRow="1">
                <a:noFill/>
                <a:tableStyleId>{73782C9F-E150-4C17-99EB-9AF76B42B62A}</a:tableStyleId>
              </a:tblPr>
              <a:tblGrid>
                <a:gridCol w="4152900"/>
                <a:gridCol w="4152900"/>
              </a:tblGrid>
              <a:tr h="364425">
                <a:tc>
                  <a:txBody>
                    <a:bodyPr/>
                    <a:lstStyle/>
                    <a:p>
                      <a:pPr indent="0" lvl="0" marL="0" marR="0" rtl="0" algn="l">
                        <a:spcBef>
                          <a:spcPts val="0"/>
                        </a:spcBef>
                        <a:spcAft>
                          <a:spcPts val="0"/>
                        </a:spcAft>
                        <a:buNone/>
                      </a:pPr>
                      <a:r>
                        <a:rPr b="1" lang="en-US" sz="1800" u="none" cap="none" strike="noStrike"/>
                        <a:t>Social Security Disability Insurance </a:t>
                      </a:r>
                      <a:endParaRPr b="0" sz="1800"/>
                    </a:p>
                  </a:txBody>
                  <a:tcPr marT="45725" marB="45725" marR="91450" marL="91450"/>
                </a:tc>
                <a:tc>
                  <a:txBody>
                    <a:bodyPr/>
                    <a:lstStyle/>
                    <a:p>
                      <a:pPr indent="0" lvl="0" marL="0" marR="0" rtl="0" algn="l">
                        <a:spcBef>
                          <a:spcPts val="0"/>
                        </a:spcBef>
                        <a:spcAft>
                          <a:spcPts val="0"/>
                        </a:spcAft>
                        <a:buNone/>
                      </a:pPr>
                      <a:r>
                        <a:rPr b="1" lang="en-US" sz="1800"/>
                        <a:t>Supplemental</a:t>
                      </a:r>
                      <a:r>
                        <a:rPr b="1" lang="en-US" sz="1800"/>
                        <a:t> Security Income </a:t>
                      </a:r>
                      <a:endParaRPr b="0" sz="1800"/>
                    </a:p>
                  </a:txBody>
                  <a:tcPr marT="45725" marB="45725" marR="91450" marL="91450"/>
                </a:tc>
              </a:tr>
              <a:tr h="625675">
                <a:tc>
                  <a:txBody>
                    <a:bodyPr/>
                    <a:lstStyle/>
                    <a:p>
                      <a:pPr indent="0" lvl="0" marL="0" marR="0" rtl="0" algn="l">
                        <a:spcBef>
                          <a:spcPts val="0"/>
                        </a:spcBef>
                        <a:spcAft>
                          <a:spcPts val="0"/>
                        </a:spcAft>
                        <a:buNone/>
                      </a:pPr>
                      <a:r>
                        <a:rPr b="0" lang="en-US" sz="1800"/>
                        <a:t>P</a:t>
                      </a:r>
                      <a:r>
                        <a:rPr b="0" lang="en-US" sz="1800"/>
                        <a:t>ayments</a:t>
                      </a:r>
                      <a:r>
                        <a:rPr b="0" lang="en-US" sz="1800"/>
                        <a:t> come from the Social Security trust funds and are based on a person’s earnings. Paid on the 3</a:t>
                      </a:r>
                      <a:r>
                        <a:rPr b="0" baseline="30000" lang="en-US" sz="1800"/>
                        <a:t>rd</a:t>
                      </a:r>
                      <a:r>
                        <a:rPr b="0" lang="en-US" sz="1800"/>
                        <a:t> of the month of a Wednesday. </a:t>
                      </a:r>
                      <a:endParaRPr b="0" sz="1800"/>
                    </a:p>
                  </a:txBody>
                  <a:tcPr marT="45725" marB="45725" marR="91450" marL="91450"/>
                </a:tc>
                <a:tc>
                  <a:txBody>
                    <a:bodyPr/>
                    <a:lstStyle/>
                    <a:p>
                      <a:pPr indent="0" lvl="0" marL="0" marR="0" rtl="0" algn="l">
                        <a:spcBef>
                          <a:spcPts val="0"/>
                        </a:spcBef>
                        <a:spcAft>
                          <a:spcPts val="0"/>
                        </a:spcAft>
                        <a:buNone/>
                      </a:pPr>
                      <a:r>
                        <a:rPr b="0" lang="en-US" sz="1800"/>
                        <a:t>P</a:t>
                      </a:r>
                      <a:r>
                        <a:rPr b="0" lang="en-US" sz="1800"/>
                        <a:t>ayments come from the general treasury fund,</a:t>
                      </a:r>
                      <a:r>
                        <a:rPr b="0" lang="en-US" sz="1800"/>
                        <a:t> NOT the Social Security trust funds. SSI payments are not based on a person’s earnings. Paid on the 1</a:t>
                      </a:r>
                      <a:r>
                        <a:rPr b="0" baseline="30000" lang="en-US" sz="1800"/>
                        <a:t>st</a:t>
                      </a:r>
                      <a:r>
                        <a:rPr b="0" lang="en-US" sz="1800"/>
                        <a:t> of the month.</a:t>
                      </a:r>
                      <a:endParaRPr b="0" sz="1800"/>
                    </a:p>
                  </a:txBody>
                  <a:tcPr marT="45725" marB="45725" marR="91450" marL="91450"/>
                </a:tc>
              </a:tr>
              <a:tr h="322175">
                <a:tc>
                  <a:txBody>
                    <a:bodyPr/>
                    <a:lstStyle/>
                    <a:p>
                      <a:pPr indent="0" lvl="0" marL="0" marR="0" rtl="0" algn="l">
                        <a:spcBef>
                          <a:spcPts val="0"/>
                        </a:spcBef>
                        <a:spcAft>
                          <a:spcPts val="0"/>
                        </a:spcAft>
                        <a:buNone/>
                      </a:pPr>
                      <a:r>
                        <a:rPr lang="en-US" sz="1800"/>
                        <a:t>An insurance that workers earn by paying Social</a:t>
                      </a:r>
                      <a:r>
                        <a:rPr lang="en-US" sz="1800"/>
                        <a:t> Security taxes on their wages.</a:t>
                      </a:r>
                      <a:endParaRPr sz="1800"/>
                    </a:p>
                  </a:txBody>
                  <a:tcPr marT="45725" marB="45725" marR="91450" marL="91450"/>
                </a:tc>
                <a:tc>
                  <a:txBody>
                    <a:bodyPr/>
                    <a:lstStyle/>
                    <a:p>
                      <a:pPr indent="0" lvl="0" marL="0" marR="0" rtl="0" algn="l">
                        <a:spcBef>
                          <a:spcPts val="0"/>
                        </a:spcBef>
                        <a:spcAft>
                          <a:spcPts val="0"/>
                        </a:spcAft>
                        <a:buNone/>
                      </a:pPr>
                      <a:r>
                        <a:rPr lang="en-US" sz="1800"/>
                        <a:t>A needs-based public</a:t>
                      </a:r>
                      <a:r>
                        <a:rPr lang="en-US" sz="1800"/>
                        <a:t> assistance program that does not require a person to have work history.</a:t>
                      </a:r>
                      <a:endParaRPr sz="1800"/>
                    </a:p>
                  </a:txBody>
                  <a:tcPr marT="45725" marB="45725" marR="91450" marL="91450"/>
                </a:tc>
              </a:tr>
              <a:tr h="228600">
                <a:tc>
                  <a:txBody>
                    <a:bodyPr/>
                    <a:lstStyle/>
                    <a:p>
                      <a:pPr indent="0" lvl="0" marL="0" marR="0" rtl="0" algn="l">
                        <a:spcBef>
                          <a:spcPts val="0"/>
                        </a:spcBef>
                        <a:spcAft>
                          <a:spcPts val="0"/>
                        </a:spcAft>
                        <a:buNone/>
                      </a:pPr>
                      <a:r>
                        <a:rPr lang="en-US" sz="1800"/>
                        <a:t>Pays benefits to disabled individuals who are unable to work, regardless of their income and resources.</a:t>
                      </a:r>
                      <a:endParaRPr sz="1800"/>
                    </a:p>
                  </a:txBody>
                  <a:tcPr marT="45725" marB="45725" marR="91450" marL="91450"/>
                </a:tc>
                <a:tc>
                  <a:txBody>
                    <a:bodyPr/>
                    <a:lstStyle/>
                    <a:p>
                      <a:pPr indent="0" lvl="0" marL="0" marR="0" rtl="0" algn="l">
                        <a:spcBef>
                          <a:spcPts val="0"/>
                        </a:spcBef>
                        <a:spcAft>
                          <a:spcPts val="0"/>
                        </a:spcAft>
                        <a:buNone/>
                      </a:pPr>
                      <a:r>
                        <a:rPr lang="en-US" sz="1800"/>
                        <a:t>Pays disabled individuals who are unable to work AND have limited income and resources.</a:t>
                      </a:r>
                      <a:endParaRPr sz="1800"/>
                    </a:p>
                  </a:txBody>
                  <a:tcPr marT="45725" marB="45725" marR="91450" marL="91450"/>
                </a:tc>
              </a:tr>
              <a:tr h="166525">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Benefits for workers and for adults disabled since childhood. Must meet insured status requirements.</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Benefits for children and adults in financial need. Must have limited income</a:t>
                      </a:r>
                      <a:r>
                        <a:rPr lang="en-US" sz="1800">
                          <a:solidFill>
                            <a:schemeClr val="dk1"/>
                          </a:solidFill>
                        </a:rPr>
                        <a:t> and limited resources.</a:t>
                      </a:r>
                      <a:endParaRPr sz="1800">
                        <a:solidFill>
                          <a:schemeClr val="dk1"/>
                        </a:solidFill>
                      </a:endParaRPr>
                    </a:p>
                  </a:txBody>
                  <a:tcPr marT="45725" marB="45725" marR="91450" marL="9145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11124_SSA_PPT_TemplateInterior2v2.jpg" id="154" name="Google Shape;154;p21"/>
          <p:cNvPicPr preferRelativeResize="0"/>
          <p:nvPr/>
        </p:nvPicPr>
        <p:blipFill rotWithShape="1">
          <a:blip r:embed="rId3">
            <a:alphaModFix/>
          </a:blip>
          <a:srcRect b="86420" l="0" r="0" t="0"/>
          <a:stretch/>
        </p:blipFill>
        <p:spPr>
          <a:xfrm>
            <a:off x="0" y="0"/>
            <a:ext cx="9144000" cy="1081088"/>
          </a:xfrm>
          <a:prstGeom prst="rect">
            <a:avLst/>
          </a:prstGeom>
          <a:noFill/>
          <a:ln>
            <a:noFill/>
          </a:ln>
        </p:spPr>
      </p:pic>
      <p:pic>
        <p:nvPicPr>
          <p:cNvPr descr="SSA_Logo301_186_taglineA.eps" id="155" name="Google Shape;155;p21"/>
          <p:cNvPicPr preferRelativeResize="0"/>
          <p:nvPr/>
        </p:nvPicPr>
        <p:blipFill rotWithShape="1">
          <a:blip r:embed="rId4">
            <a:alphaModFix/>
          </a:blip>
          <a:srcRect b="0" l="0" r="0" t="0"/>
          <a:stretch/>
        </p:blipFill>
        <p:spPr>
          <a:xfrm>
            <a:off x="7499350" y="165100"/>
            <a:ext cx="1404938" cy="577850"/>
          </a:xfrm>
          <a:prstGeom prst="rect">
            <a:avLst/>
          </a:prstGeom>
          <a:noFill/>
          <a:ln>
            <a:noFill/>
          </a:ln>
        </p:spPr>
      </p:pic>
      <p:sp>
        <p:nvSpPr>
          <p:cNvPr id="156" name="Google Shape;156;p21"/>
          <p:cNvSpPr txBox="1"/>
          <p:nvPr/>
        </p:nvSpPr>
        <p:spPr>
          <a:xfrm>
            <a:off x="0" y="987425"/>
            <a:ext cx="9144000" cy="523875"/>
          </a:xfrm>
          <a:prstGeom prst="rect">
            <a:avLst/>
          </a:prstGeom>
          <a:solidFill>
            <a:srgbClr val="0F243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chemeClr val="lt1"/>
                </a:solidFill>
                <a:latin typeface="Arial"/>
                <a:ea typeface="Arial"/>
                <a:cs typeface="Arial"/>
                <a:sym typeface="Arial"/>
              </a:rPr>
              <a:t>Social Security Disability Insurance (SSDI)</a:t>
            </a:r>
            <a:endParaRPr/>
          </a:p>
        </p:txBody>
      </p:sp>
      <p:sp>
        <p:nvSpPr>
          <p:cNvPr id="157" name="Google Shape;157;p21"/>
          <p:cNvSpPr txBox="1"/>
          <p:nvPr/>
        </p:nvSpPr>
        <p:spPr>
          <a:xfrm>
            <a:off x="0" y="6497638"/>
            <a:ext cx="9144000" cy="369887"/>
          </a:xfrm>
          <a:prstGeom prst="rect">
            <a:avLst/>
          </a:prstGeom>
          <a:solidFill>
            <a:srgbClr val="DDD9C3"/>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rgbClr val="0F243E"/>
                </a:solidFill>
                <a:latin typeface="Arial"/>
                <a:ea typeface="Arial"/>
                <a:cs typeface="Arial"/>
                <a:sym typeface="Arial"/>
              </a:rPr>
              <a:t>www.socialsecurity.gov</a:t>
            </a:r>
            <a:endParaRPr/>
          </a:p>
        </p:txBody>
      </p:sp>
      <p:pic>
        <p:nvPicPr>
          <p:cNvPr descr="j0182821" id="158" name="Google Shape;158;p21"/>
          <p:cNvPicPr preferRelativeResize="0"/>
          <p:nvPr/>
        </p:nvPicPr>
        <p:blipFill rotWithShape="1">
          <a:blip r:embed="rId5">
            <a:alphaModFix/>
          </a:blip>
          <a:srcRect b="0" l="0" r="0" t="0"/>
          <a:stretch/>
        </p:blipFill>
        <p:spPr>
          <a:xfrm>
            <a:off x="228600" y="1658938"/>
            <a:ext cx="3109913" cy="4689475"/>
          </a:xfrm>
          <a:prstGeom prst="rect">
            <a:avLst/>
          </a:prstGeom>
          <a:noFill/>
          <a:ln>
            <a:noFill/>
          </a:ln>
        </p:spPr>
      </p:pic>
      <p:pic>
        <p:nvPicPr>
          <p:cNvPr id="159" name="Google Shape;159;p21"/>
          <p:cNvPicPr preferRelativeResize="0"/>
          <p:nvPr/>
        </p:nvPicPr>
        <p:blipFill rotWithShape="1">
          <a:blip r:embed="rId6">
            <a:alphaModFix/>
          </a:blip>
          <a:srcRect b="0" l="0" r="0" t="0"/>
          <a:stretch/>
        </p:blipFill>
        <p:spPr>
          <a:xfrm>
            <a:off x="3787775" y="2222500"/>
            <a:ext cx="5175250" cy="38401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descr="11124_SSA_PPT_TemplateInterior2v2.jpg" id="165" name="Google Shape;165;p22"/>
          <p:cNvPicPr preferRelativeResize="0"/>
          <p:nvPr/>
        </p:nvPicPr>
        <p:blipFill rotWithShape="1">
          <a:blip r:embed="rId3">
            <a:alphaModFix/>
          </a:blip>
          <a:srcRect b="86420" l="0" r="0" t="0"/>
          <a:stretch/>
        </p:blipFill>
        <p:spPr>
          <a:xfrm>
            <a:off x="0" y="0"/>
            <a:ext cx="9144000" cy="1081088"/>
          </a:xfrm>
          <a:prstGeom prst="rect">
            <a:avLst/>
          </a:prstGeom>
          <a:noFill/>
          <a:ln>
            <a:noFill/>
          </a:ln>
        </p:spPr>
      </p:pic>
      <p:pic>
        <p:nvPicPr>
          <p:cNvPr descr="SSA_Logo301_186_taglineA.eps" id="166" name="Google Shape;166;p22"/>
          <p:cNvPicPr preferRelativeResize="0"/>
          <p:nvPr/>
        </p:nvPicPr>
        <p:blipFill rotWithShape="1">
          <a:blip r:embed="rId4">
            <a:alphaModFix/>
          </a:blip>
          <a:srcRect b="0" l="0" r="0" t="0"/>
          <a:stretch/>
        </p:blipFill>
        <p:spPr>
          <a:xfrm>
            <a:off x="7499350" y="165100"/>
            <a:ext cx="1404938" cy="577850"/>
          </a:xfrm>
          <a:prstGeom prst="rect">
            <a:avLst/>
          </a:prstGeom>
          <a:noFill/>
          <a:ln>
            <a:noFill/>
          </a:ln>
        </p:spPr>
      </p:pic>
      <p:sp>
        <p:nvSpPr>
          <p:cNvPr id="167" name="Google Shape;167;p22"/>
          <p:cNvSpPr txBox="1"/>
          <p:nvPr/>
        </p:nvSpPr>
        <p:spPr>
          <a:xfrm>
            <a:off x="0" y="987425"/>
            <a:ext cx="9144000" cy="523875"/>
          </a:xfrm>
          <a:prstGeom prst="rect">
            <a:avLst/>
          </a:prstGeom>
          <a:solidFill>
            <a:srgbClr val="0F243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chemeClr val="lt1"/>
                </a:solidFill>
                <a:latin typeface="Arial"/>
                <a:ea typeface="Arial"/>
                <a:cs typeface="Arial"/>
                <a:sym typeface="Arial"/>
              </a:rPr>
              <a:t>Work Requirements</a:t>
            </a:r>
            <a:endParaRPr b="1" i="0" sz="2800" u="none" cap="none" strike="noStrike">
              <a:solidFill>
                <a:schemeClr val="lt1"/>
              </a:solidFill>
              <a:latin typeface="Arial"/>
              <a:ea typeface="Arial"/>
              <a:cs typeface="Arial"/>
              <a:sym typeface="Arial"/>
            </a:endParaRPr>
          </a:p>
        </p:txBody>
      </p:sp>
      <p:sp>
        <p:nvSpPr>
          <p:cNvPr id="168" name="Google Shape;168;p22"/>
          <p:cNvSpPr txBox="1"/>
          <p:nvPr/>
        </p:nvSpPr>
        <p:spPr>
          <a:xfrm>
            <a:off x="0" y="6497638"/>
            <a:ext cx="9144000" cy="369887"/>
          </a:xfrm>
          <a:prstGeom prst="rect">
            <a:avLst/>
          </a:prstGeom>
          <a:solidFill>
            <a:srgbClr val="DDD9C3"/>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rgbClr val="0F243E"/>
                </a:solidFill>
                <a:latin typeface="Arial"/>
                <a:ea typeface="Arial"/>
                <a:cs typeface="Arial"/>
                <a:sym typeface="Arial"/>
              </a:rPr>
              <a:t>www.socialsecurity.gov</a:t>
            </a:r>
            <a:endParaRPr/>
          </a:p>
        </p:txBody>
      </p:sp>
      <p:pic>
        <p:nvPicPr>
          <p:cNvPr id="169" name="Google Shape;169;p22"/>
          <p:cNvPicPr preferRelativeResize="0"/>
          <p:nvPr/>
        </p:nvPicPr>
        <p:blipFill rotWithShape="1">
          <a:blip r:embed="rId5">
            <a:alphaModFix/>
          </a:blip>
          <a:srcRect b="0" l="0" r="0" t="0"/>
          <a:stretch/>
        </p:blipFill>
        <p:spPr>
          <a:xfrm>
            <a:off x="434975" y="1658938"/>
            <a:ext cx="8274050" cy="4651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descr="11124_SSA_PPT_TemplateInterior2v2.jpg" id="175" name="Google Shape;175;p23"/>
          <p:cNvPicPr preferRelativeResize="0"/>
          <p:nvPr/>
        </p:nvPicPr>
        <p:blipFill rotWithShape="1">
          <a:blip r:embed="rId3">
            <a:alphaModFix/>
          </a:blip>
          <a:srcRect b="86420" l="0" r="0" t="0"/>
          <a:stretch/>
        </p:blipFill>
        <p:spPr>
          <a:xfrm>
            <a:off x="0" y="0"/>
            <a:ext cx="9144000" cy="1081088"/>
          </a:xfrm>
          <a:prstGeom prst="rect">
            <a:avLst/>
          </a:prstGeom>
          <a:noFill/>
          <a:ln>
            <a:noFill/>
          </a:ln>
        </p:spPr>
      </p:pic>
      <p:pic>
        <p:nvPicPr>
          <p:cNvPr descr="SSA_Logo301_186_taglineA.eps" id="176" name="Google Shape;176;p23"/>
          <p:cNvPicPr preferRelativeResize="0"/>
          <p:nvPr/>
        </p:nvPicPr>
        <p:blipFill rotWithShape="1">
          <a:blip r:embed="rId4">
            <a:alphaModFix/>
          </a:blip>
          <a:srcRect b="0" l="0" r="0" t="0"/>
          <a:stretch/>
        </p:blipFill>
        <p:spPr>
          <a:xfrm>
            <a:off x="7499350" y="165100"/>
            <a:ext cx="1404938" cy="577850"/>
          </a:xfrm>
          <a:prstGeom prst="rect">
            <a:avLst/>
          </a:prstGeom>
          <a:noFill/>
          <a:ln>
            <a:noFill/>
          </a:ln>
        </p:spPr>
      </p:pic>
      <p:sp>
        <p:nvSpPr>
          <p:cNvPr id="177" name="Google Shape;177;p23"/>
          <p:cNvSpPr txBox="1"/>
          <p:nvPr/>
        </p:nvSpPr>
        <p:spPr>
          <a:xfrm>
            <a:off x="0" y="987425"/>
            <a:ext cx="9144000" cy="523875"/>
          </a:xfrm>
          <a:prstGeom prst="rect">
            <a:avLst/>
          </a:prstGeom>
          <a:solidFill>
            <a:srgbClr val="0F243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chemeClr val="lt1"/>
                </a:solidFill>
                <a:latin typeface="Arial"/>
                <a:ea typeface="Arial"/>
                <a:cs typeface="Arial"/>
                <a:sym typeface="Arial"/>
              </a:rPr>
              <a:t>Work Credits</a:t>
            </a:r>
            <a:endParaRPr/>
          </a:p>
        </p:txBody>
      </p:sp>
      <p:sp>
        <p:nvSpPr>
          <p:cNvPr id="178" name="Google Shape;178;p23"/>
          <p:cNvSpPr txBox="1"/>
          <p:nvPr/>
        </p:nvSpPr>
        <p:spPr>
          <a:xfrm>
            <a:off x="0" y="6497638"/>
            <a:ext cx="9144000" cy="369887"/>
          </a:xfrm>
          <a:prstGeom prst="rect">
            <a:avLst/>
          </a:prstGeom>
          <a:solidFill>
            <a:srgbClr val="DDD9C3"/>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rgbClr val="0F243E"/>
                </a:solidFill>
                <a:latin typeface="Arial"/>
                <a:ea typeface="Arial"/>
                <a:cs typeface="Arial"/>
                <a:sym typeface="Arial"/>
              </a:rPr>
              <a:t>www.socialsecurity.gov</a:t>
            </a:r>
            <a:endParaRPr/>
          </a:p>
        </p:txBody>
      </p:sp>
      <p:sp>
        <p:nvSpPr>
          <p:cNvPr id="179" name="Google Shape;179;p23"/>
          <p:cNvSpPr txBox="1"/>
          <p:nvPr/>
        </p:nvSpPr>
        <p:spPr>
          <a:xfrm>
            <a:off x="120535" y="2108872"/>
            <a:ext cx="8991600"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When you work and pay Social Security taxes, you earn up to a maximum of 4 work credits each year.</a:t>
            </a:r>
            <a:endParaRPr/>
          </a:p>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The work credits are based on  the total amount of your wages or self-employment income during the year.   </a:t>
            </a:r>
            <a:endParaRPr/>
          </a:p>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spcBef>
                <a:spcPts val="0"/>
              </a:spcBef>
              <a:spcAft>
                <a:spcPts val="0"/>
              </a:spcAft>
              <a:buClr>
                <a:srgbClr val="BD010A"/>
              </a:buClr>
              <a:buSzPts val="2400"/>
              <a:buFont typeface="Arial"/>
              <a:buNone/>
            </a:pPr>
            <a:r>
              <a:rPr b="0" i="0" lang="en-US" sz="2400" u="none" cap="none" strike="noStrike">
                <a:solidFill>
                  <a:schemeClr val="dk1"/>
                </a:solidFill>
                <a:latin typeface="Arial"/>
                <a:ea typeface="Arial"/>
                <a:cs typeface="Arial"/>
                <a:sym typeface="Arial"/>
              </a:rPr>
              <a:t>For each </a:t>
            </a:r>
            <a:r>
              <a:rPr b="0" baseline="3000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Arial"/>
                <a:ea typeface="Arial"/>
                <a:cs typeface="Arial"/>
                <a:sym typeface="Arial"/>
              </a:rPr>
              <a:t>1,470 in gross earnings you get one credit, max. of 4 credits per year.</a:t>
            </a:r>
            <a:endParaRPr/>
          </a:p>
          <a:p>
            <a:pPr indent="0" lvl="0" marL="0" marR="0" rtl="0" algn="l">
              <a:spcBef>
                <a:spcPts val="0"/>
              </a:spcBef>
              <a:spcAft>
                <a:spcPts val="0"/>
              </a:spcAft>
              <a:buClr>
                <a:srgbClr val="BD010A"/>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spcBef>
                <a:spcPts val="0"/>
              </a:spcBef>
              <a:spcAft>
                <a:spcPts val="0"/>
              </a:spcAft>
              <a:buClr>
                <a:srgbClr val="BD010A"/>
              </a:buClr>
              <a:buSzPts val="2400"/>
              <a:buFont typeface="Arial"/>
              <a:buNone/>
            </a:pPr>
            <a:r>
              <a:rPr b="0" i="0" lang="en-US" sz="2400" u="none" cap="none" strike="noStrike">
                <a:solidFill>
                  <a:schemeClr val="dk1"/>
                </a:solidFill>
                <a:latin typeface="Arial"/>
                <a:ea typeface="Arial"/>
                <a:cs typeface="Arial"/>
                <a:sym typeface="Arial"/>
              </a:rPr>
              <a:t>.</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11124_SSA_PPT_TemplateInterior2v2.jpg" id="185" name="Google Shape;185;p24"/>
          <p:cNvPicPr preferRelativeResize="0"/>
          <p:nvPr/>
        </p:nvPicPr>
        <p:blipFill rotWithShape="1">
          <a:blip r:embed="rId3">
            <a:alphaModFix/>
          </a:blip>
          <a:srcRect b="86420" l="0" r="0" t="0"/>
          <a:stretch/>
        </p:blipFill>
        <p:spPr>
          <a:xfrm>
            <a:off x="0" y="0"/>
            <a:ext cx="9144000" cy="1081088"/>
          </a:xfrm>
          <a:prstGeom prst="rect">
            <a:avLst/>
          </a:prstGeom>
          <a:noFill/>
          <a:ln>
            <a:noFill/>
          </a:ln>
        </p:spPr>
      </p:pic>
      <p:pic>
        <p:nvPicPr>
          <p:cNvPr descr="SSA_Logo301_186_taglineA.eps" id="186" name="Google Shape;186;p24"/>
          <p:cNvPicPr preferRelativeResize="0"/>
          <p:nvPr/>
        </p:nvPicPr>
        <p:blipFill rotWithShape="1">
          <a:blip r:embed="rId4">
            <a:alphaModFix/>
          </a:blip>
          <a:srcRect b="0" l="0" r="0" t="0"/>
          <a:stretch/>
        </p:blipFill>
        <p:spPr>
          <a:xfrm>
            <a:off x="7499350" y="165100"/>
            <a:ext cx="1404938" cy="577850"/>
          </a:xfrm>
          <a:prstGeom prst="rect">
            <a:avLst/>
          </a:prstGeom>
          <a:noFill/>
          <a:ln>
            <a:noFill/>
          </a:ln>
        </p:spPr>
      </p:pic>
      <p:sp>
        <p:nvSpPr>
          <p:cNvPr id="187" name="Google Shape;187;p24"/>
          <p:cNvSpPr txBox="1"/>
          <p:nvPr/>
        </p:nvSpPr>
        <p:spPr>
          <a:xfrm>
            <a:off x="0" y="987425"/>
            <a:ext cx="9144000" cy="523875"/>
          </a:xfrm>
          <a:prstGeom prst="rect">
            <a:avLst/>
          </a:prstGeom>
          <a:solidFill>
            <a:srgbClr val="0F243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FFFFFF"/>
                </a:solidFill>
                <a:latin typeface="Arial"/>
                <a:ea typeface="Arial"/>
                <a:cs typeface="Arial"/>
                <a:sym typeface="Arial"/>
              </a:rPr>
              <a:t>Benefits for the Family</a:t>
            </a:r>
            <a:endParaRPr b="1" i="0" sz="2800" u="none" cap="none" strike="noStrike">
              <a:solidFill>
                <a:srgbClr val="FFFFFF"/>
              </a:solidFill>
              <a:latin typeface="Arial"/>
              <a:ea typeface="Arial"/>
              <a:cs typeface="Arial"/>
              <a:sym typeface="Arial"/>
            </a:endParaRPr>
          </a:p>
        </p:txBody>
      </p:sp>
      <p:sp>
        <p:nvSpPr>
          <p:cNvPr id="188" name="Google Shape;188;p24"/>
          <p:cNvSpPr txBox="1"/>
          <p:nvPr/>
        </p:nvSpPr>
        <p:spPr>
          <a:xfrm>
            <a:off x="0" y="6497638"/>
            <a:ext cx="9144000" cy="369887"/>
          </a:xfrm>
          <a:prstGeom prst="rect">
            <a:avLst/>
          </a:prstGeom>
          <a:solidFill>
            <a:srgbClr val="DDD9C3"/>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rgbClr val="0F243E"/>
                </a:solidFill>
                <a:latin typeface="Arial"/>
                <a:ea typeface="Arial"/>
                <a:cs typeface="Arial"/>
                <a:sym typeface="Arial"/>
              </a:rPr>
              <a:t>www.socialsecurity.gov</a:t>
            </a:r>
            <a:endParaRPr/>
          </a:p>
        </p:txBody>
      </p:sp>
      <p:sp>
        <p:nvSpPr>
          <p:cNvPr id="189" name="Google Shape;189;p24"/>
          <p:cNvSpPr txBox="1"/>
          <p:nvPr/>
        </p:nvSpPr>
        <p:spPr>
          <a:xfrm>
            <a:off x="152400" y="1673225"/>
            <a:ext cx="5334000" cy="49863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sng" cap="none" strike="noStrike">
                <a:solidFill>
                  <a:schemeClr val="dk1"/>
                </a:solidFill>
                <a:latin typeface="Arial"/>
                <a:ea typeface="Arial"/>
                <a:cs typeface="Arial"/>
                <a:sym typeface="Arial"/>
              </a:rPr>
              <a:t>Spouse</a:t>
            </a:r>
            <a:endParaRPr/>
          </a:p>
          <a:p>
            <a:pPr indent="-285750" lvl="0" marL="285750" marR="0" rtl="0" algn="l">
              <a:spcBef>
                <a:spcPts val="10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At age 62</a:t>
            </a:r>
            <a:endParaRPr/>
          </a:p>
          <a:p>
            <a:pPr indent="-285750" lvl="0" marL="28575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At any age if caring for child under 16 or disabled</a:t>
            </a:r>
            <a:endParaRPr/>
          </a:p>
          <a:p>
            <a:pPr indent="-285750" lvl="0" marL="28575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Divorced spouses may qualify</a:t>
            </a:r>
            <a:endParaRPr/>
          </a:p>
          <a:p>
            <a:pPr indent="0" lvl="0" marL="0" marR="0" rtl="0" algn="l">
              <a:spcBef>
                <a:spcPts val="0"/>
              </a:spcBef>
              <a:spcAft>
                <a:spcPts val="0"/>
              </a:spcAft>
              <a:buNone/>
            </a:pPr>
            <a:r>
              <a:t/>
            </a:r>
            <a:endParaRPr b="0" i="0" sz="3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US" sz="3200" u="sng" cap="none" strike="noStrike">
                <a:solidFill>
                  <a:schemeClr val="dk1"/>
                </a:solidFill>
                <a:latin typeface="Arial"/>
                <a:ea typeface="Arial"/>
                <a:cs typeface="Arial"/>
                <a:sym typeface="Arial"/>
              </a:rPr>
              <a:t>Child</a:t>
            </a:r>
            <a:endParaRPr b="0" i="0" sz="3200" u="sng" cap="none" strike="noStrike">
              <a:solidFill>
                <a:schemeClr val="dk1"/>
              </a:solidFill>
              <a:latin typeface="Arial"/>
              <a:ea typeface="Arial"/>
              <a:cs typeface="Arial"/>
              <a:sym typeface="Arial"/>
            </a:endParaRPr>
          </a:p>
          <a:p>
            <a:pPr indent="-285750" lvl="0" marL="285750" marR="0" rtl="0" algn="l">
              <a:spcBef>
                <a:spcPts val="10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Not married under age 18 (under 19 if still in high school)</a:t>
            </a:r>
            <a:endParaRPr/>
          </a:p>
          <a:p>
            <a:pPr indent="-285750" lvl="0" marL="285750" marR="0" rtl="0" algn="l">
              <a:spcBef>
                <a:spcPts val="10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Not married and disabled before age 22</a:t>
            </a:r>
            <a:endParaRPr/>
          </a:p>
          <a:p>
            <a:pPr indent="-158750" lvl="0" marL="285750" marR="0" rtl="0" algn="l">
              <a:spcBef>
                <a:spcPts val="0"/>
              </a:spcBef>
              <a:spcAft>
                <a:spcPts val="0"/>
              </a:spcAft>
              <a:buClr>
                <a:schemeClr val="dk1"/>
              </a:buClr>
              <a:buSzPts val="2000"/>
              <a:buFont typeface="Noto Sans Symbols"/>
              <a:buNone/>
            </a:pPr>
            <a:r>
              <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3200" u="none" cap="none" strike="noStrike">
              <a:solidFill>
                <a:schemeClr val="dk1"/>
              </a:solidFill>
              <a:latin typeface="Arial"/>
              <a:ea typeface="Arial"/>
              <a:cs typeface="Arial"/>
              <a:sym typeface="Arial"/>
            </a:endParaRPr>
          </a:p>
        </p:txBody>
      </p:sp>
      <p:pic>
        <p:nvPicPr>
          <p:cNvPr descr="87707838" id="190" name="Google Shape;190;p24"/>
          <p:cNvPicPr preferRelativeResize="0"/>
          <p:nvPr/>
        </p:nvPicPr>
        <p:blipFill rotWithShape="1">
          <a:blip r:embed="rId5">
            <a:alphaModFix/>
          </a:blip>
          <a:srcRect b="0" l="0" r="0" t="0"/>
          <a:stretch/>
        </p:blipFill>
        <p:spPr>
          <a:xfrm>
            <a:off x="5551488" y="2058988"/>
            <a:ext cx="3503612" cy="3738562"/>
          </a:xfrm>
          <a:prstGeom prst="rect">
            <a:avLst/>
          </a:prstGeom>
          <a:noFill/>
          <a:ln cap="flat" cmpd="sng" w="57150">
            <a:solidFill>
              <a:srgbClr val="DDDDDD"/>
            </a:solidFill>
            <a:prstDash val="solid"/>
            <a:miter lim="800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4_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6_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